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1" r:id="rId5"/>
    <p:sldId id="260" r:id="rId6"/>
    <p:sldId id="265" r:id="rId7"/>
    <p:sldId id="262" r:id="rId8"/>
    <p:sldId id="264" r:id="rId9"/>
    <p:sldId id="263" r:id="rId10"/>
    <p:sldId id="257"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1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55C812-89AB-4E6E-9D0C-17B535602050}" type="datetimeFigureOut">
              <a:rPr lang="el-GR" smtClean="0"/>
              <a:t>6/2/2024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8D08299-2104-47B5-B89B-9B7DA825EF8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5C812-89AB-4E6E-9D0C-17B535602050}" type="datetimeFigureOut">
              <a:rPr lang="el-GR" smtClean="0"/>
              <a:t>6/2/2024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08299-2104-47B5-B89B-9B7DA825EF8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428596" y="1357298"/>
            <a:ext cx="8143932" cy="4278094"/>
          </a:xfrm>
          <a:prstGeom prst="rect">
            <a:avLst/>
          </a:prstGeom>
          <a:noFill/>
        </p:spPr>
        <p:txBody>
          <a:bodyPr wrap="square" rtlCol="0">
            <a:spAutoFit/>
          </a:bodyPr>
          <a:lstStyle/>
          <a:p>
            <a:pPr algn="ctr"/>
            <a:r>
              <a:rPr lang="el-GR" sz="2800" b="1" dirty="0" smtClean="0">
                <a:solidFill>
                  <a:schemeClr val="accent1">
                    <a:lumMod val="50000"/>
                  </a:schemeClr>
                </a:solidFill>
              </a:rPr>
              <a:t>Επιμορφωτική συνάντηση εκπαιδευτικών</a:t>
            </a:r>
          </a:p>
          <a:p>
            <a:pPr algn="ctr"/>
            <a:r>
              <a:rPr lang="el-GR" sz="2800" dirty="0" smtClean="0"/>
              <a:t> </a:t>
            </a:r>
            <a:endParaRPr lang="el-GR" sz="2800" dirty="0"/>
          </a:p>
          <a:p>
            <a:pPr algn="ctr"/>
            <a:r>
              <a:rPr lang="el-GR" sz="2800" b="1" dirty="0" smtClean="0">
                <a:solidFill>
                  <a:schemeClr val="accent1">
                    <a:lumMod val="50000"/>
                  </a:schemeClr>
                </a:solidFill>
              </a:rPr>
              <a:t>Βιολογία Λυκείου</a:t>
            </a:r>
          </a:p>
          <a:p>
            <a:pPr algn="ctr"/>
            <a:r>
              <a:rPr lang="el-GR" sz="2800" b="1" dirty="0" smtClean="0">
                <a:solidFill>
                  <a:schemeClr val="accent1">
                    <a:lumMod val="50000"/>
                  </a:schemeClr>
                </a:solidFill>
              </a:rPr>
              <a:t>Πειράματα με απλά υλικά:</a:t>
            </a:r>
          </a:p>
          <a:p>
            <a:pPr algn="ctr"/>
            <a:r>
              <a:rPr lang="el-GR" sz="2800" b="1" dirty="0" smtClean="0">
                <a:solidFill>
                  <a:schemeClr val="accent1">
                    <a:lumMod val="50000"/>
                  </a:schemeClr>
                </a:solidFill>
              </a:rPr>
              <a:t>Διαπνοή - Φωτοσύνθεση </a:t>
            </a:r>
          </a:p>
          <a:p>
            <a:pPr algn="ctr"/>
            <a:r>
              <a:rPr lang="el-GR" sz="2800" b="1" dirty="0" smtClean="0">
                <a:solidFill>
                  <a:schemeClr val="accent1">
                    <a:lumMod val="50000"/>
                  </a:schemeClr>
                </a:solidFill>
              </a:rPr>
              <a:t> Καλλιέργεια μικροοργανισμών </a:t>
            </a:r>
            <a:endParaRPr lang="el-GR" sz="2800" b="1" dirty="0">
              <a:solidFill>
                <a:schemeClr val="accent1">
                  <a:lumMod val="50000"/>
                </a:schemeClr>
              </a:solidFill>
            </a:endParaRPr>
          </a:p>
          <a:p>
            <a:pPr algn="ctr"/>
            <a:endParaRPr lang="el-GR" sz="2400" dirty="0" smtClean="0"/>
          </a:p>
          <a:p>
            <a:pPr algn="ctr"/>
            <a:r>
              <a:rPr lang="el-GR" sz="2400" dirty="0" err="1" smtClean="0">
                <a:solidFill>
                  <a:schemeClr val="accent1">
                    <a:lumMod val="50000"/>
                  </a:schemeClr>
                </a:solidFill>
              </a:rPr>
              <a:t>Δοκοπούλου</a:t>
            </a:r>
            <a:r>
              <a:rPr lang="el-GR" sz="2400" dirty="0" smtClean="0">
                <a:solidFill>
                  <a:schemeClr val="accent1">
                    <a:lumMod val="50000"/>
                  </a:schemeClr>
                </a:solidFill>
              </a:rPr>
              <a:t> Μαρία</a:t>
            </a:r>
          </a:p>
          <a:p>
            <a:pPr algn="ctr"/>
            <a:endParaRPr lang="el-GR" sz="2800" dirty="0">
              <a:solidFill>
                <a:schemeClr val="accent1">
                  <a:lumMod val="50000"/>
                </a:schemeClr>
              </a:solidFill>
            </a:endParaRPr>
          </a:p>
          <a:p>
            <a:pPr algn="ctr"/>
            <a:r>
              <a:rPr lang="el-GR" sz="2800" dirty="0" smtClean="0">
                <a:solidFill>
                  <a:schemeClr val="accent1">
                    <a:lumMod val="50000"/>
                  </a:schemeClr>
                </a:solidFill>
              </a:rPr>
              <a:t>6/2/2024</a:t>
            </a:r>
            <a:endParaRPr lang="el-GR" sz="2800" dirty="0">
              <a:solidFill>
                <a:schemeClr val="accent1">
                  <a:lumMod val="50000"/>
                </a:schemeClr>
              </a:solidFill>
            </a:endParaRPr>
          </a:p>
        </p:txBody>
      </p:sp>
      <p:pic>
        <p:nvPicPr>
          <p:cNvPr id="1026" name="Picture 2"/>
          <p:cNvPicPr>
            <a:picLocks noChangeAspect="1" noChangeArrowheads="1"/>
          </p:cNvPicPr>
          <p:nvPr/>
        </p:nvPicPr>
        <p:blipFill>
          <a:blip r:embed="rId2"/>
          <a:srcRect/>
          <a:stretch>
            <a:fillRect/>
          </a:stretch>
        </p:blipFill>
        <p:spPr bwMode="auto">
          <a:xfrm>
            <a:off x="1" y="-24"/>
            <a:ext cx="9144000" cy="128588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5581650"/>
            <a:ext cx="9144000" cy="127635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3" name="2 - TextBox"/>
          <p:cNvSpPr txBox="1"/>
          <p:nvPr/>
        </p:nvSpPr>
        <p:spPr>
          <a:xfrm>
            <a:off x="1192082" y="357166"/>
            <a:ext cx="6023124" cy="523220"/>
          </a:xfrm>
          <a:prstGeom prst="rect">
            <a:avLst/>
          </a:prstGeom>
          <a:noFill/>
        </p:spPr>
        <p:txBody>
          <a:bodyPr wrap="none" rtlCol="0">
            <a:spAutoFit/>
          </a:bodyPr>
          <a:lstStyle/>
          <a:p>
            <a:pPr algn="ctr"/>
            <a:r>
              <a:rPr lang="el-GR" sz="2800" b="1" dirty="0" smtClean="0">
                <a:solidFill>
                  <a:schemeClr val="accent1">
                    <a:lumMod val="50000"/>
                  </a:schemeClr>
                </a:solidFill>
              </a:rPr>
              <a:t>Πειράματα Βιολογίας Β΄ και Γ΄ Λυκείου</a:t>
            </a:r>
            <a:endParaRPr lang="el-GR" sz="2800" b="1" dirty="0">
              <a:solidFill>
                <a:schemeClr val="accent1">
                  <a:lumMod val="50000"/>
                </a:schemeClr>
              </a:solidFill>
            </a:endParaRPr>
          </a:p>
        </p:txBody>
      </p:sp>
      <p:sp>
        <p:nvSpPr>
          <p:cNvPr id="4" name="3 - TextBox"/>
          <p:cNvSpPr txBox="1"/>
          <p:nvPr/>
        </p:nvSpPr>
        <p:spPr>
          <a:xfrm>
            <a:off x="214314" y="1000108"/>
            <a:ext cx="8858280" cy="4031873"/>
          </a:xfrm>
          <a:prstGeom prst="rect">
            <a:avLst/>
          </a:prstGeom>
          <a:noFill/>
        </p:spPr>
        <p:txBody>
          <a:bodyPr wrap="square" rtlCol="0">
            <a:spAutoFit/>
          </a:bodyPr>
          <a:lstStyle/>
          <a:p>
            <a:endParaRPr lang="el-GR" sz="3200" b="1" dirty="0" smtClean="0"/>
          </a:p>
          <a:p>
            <a:r>
              <a:rPr lang="el-GR" sz="3200" b="1" dirty="0" smtClean="0">
                <a:solidFill>
                  <a:schemeClr val="accent3">
                    <a:lumMod val="50000"/>
                  </a:schemeClr>
                </a:solidFill>
              </a:rPr>
              <a:t>Διαπνοή  </a:t>
            </a:r>
          </a:p>
          <a:p>
            <a:r>
              <a:rPr lang="el-GR" sz="3200" b="1" dirty="0" smtClean="0">
                <a:solidFill>
                  <a:schemeClr val="accent3">
                    <a:lumMod val="50000"/>
                  </a:schemeClr>
                </a:solidFill>
              </a:rPr>
              <a:t>Φωτοσύνθεση</a:t>
            </a:r>
          </a:p>
          <a:p>
            <a:r>
              <a:rPr lang="el-GR" sz="3200" b="1" dirty="0" smtClean="0">
                <a:solidFill>
                  <a:schemeClr val="accent1">
                    <a:lumMod val="50000"/>
                  </a:schemeClr>
                </a:solidFill>
              </a:rPr>
              <a:t>Καλλιέργεια μικροοργανισμών</a:t>
            </a:r>
          </a:p>
          <a:p>
            <a:endParaRPr lang="el-GR" sz="3200" b="1" dirty="0"/>
          </a:p>
          <a:p>
            <a:pPr algn="ctr"/>
            <a:r>
              <a:rPr lang="el-GR" sz="3200" b="1" dirty="0" smtClean="0">
                <a:solidFill>
                  <a:schemeClr val="accent1">
                    <a:lumMod val="50000"/>
                  </a:schemeClr>
                </a:solidFill>
              </a:rPr>
              <a:t>Πειραματικά πρωτόκολλα και φύλλα εργασίας</a:t>
            </a:r>
          </a:p>
          <a:p>
            <a:pPr algn="ctr"/>
            <a:endParaRPr lang="el-GR" sz="3200" b="1" dirty="0">
              <a:solidFill>
                <a:schemeClr val="accent1">
                  <a:lumMod val="50000"/>
                </a:schemeClr>
              </a:solidFill>
            </a:endParaRPr>
          </a:p>
          <a:p>
            <a:pPr algn="ctr"/>
            <a:r>
              <a:rPr lang="el-GR" sz="3200" b="1" dirty="0" smtClean="0">
                <a:solidFill>
                  <a:schemeClr val="accent1">
                    <a:lumMod val="50000"/>
                  </a:schemeClr>
                </a:solidFill>
              </a:rPr>
              <a:t>Καθοδηγούμενη διερεύνηση </a:t>
            </a:r>
            <a:endParaRPr lang="el-GR" sz="3200" b="1" dirty="0">
              <a:solidFill>
                <a:schemeClr val="accent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5121" name="Rectangle 1"/>
          <p:cNvSpPr>
            <a:spLocks noChangeArrowheads="1"/>
          </p:cNvSpPr>
          <p:nvPr/>
        </p:nvSpPr>
        <p:spPr bwMode="auto">
          <a:xfrm>
            <a:off x="214282" y="285728"/>
            <a:ext cx="414340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ΠΕΙΡΑΜΑΤΙΚΑ ΠΡΩΤΟΚΟΛΛΑ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ea typeface="Calibri" pitchFamily="34" charset="0"/>
                <a:cs typeface="Times New Roman" pitchFamily="18" charset="0"/>
              </a:rPr>
              <a:t>ΔΙΑΠΝΟΗ </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ea typeface="Calibri" pitchFamily="34" charset="0"/>
                <a:cs typeface="Times New Roman" pitchFamily="18" charset="0"/>
              </a:rPr>
              <a:t>1</a:t>
            </a:r>
            <a:r>
              <a:rPr kumimoji="0" lang="el-GR" sz="1600" b="1" i="0" u="none" strike="noStrike" cap="none" normalizeH="0" baseline="30000" dirty="0" smtClean="0">
                <a:ln>
                  <a:noFill/>
                </a:ln>
                <a:solidFill>
                  <a:schemeClr val="tx1"/>
                </a:solidFill>
                <a:effectLst/>
                <a:ea typeface="Calibri" pitchFamily="34" charset="0"/>
                <a:cs typeface="Times New Roman" pitchFamily="18" charset="0"/>
              </a:rPr>
              <a:t>η </a:t>
            </a:r>
            <a:r>
              <a:rPr kumimoji="0" lang="el-GR" sz="1600" b="1" i="0" u="none" strike="noStrike" cap="none" normalizeH="0" baseline="0" dirty="0" smtClean="0">
                <a:ln>
                  <a:noFill/>
                </a:ln>
                <a:solidFill>
                  <a:schemeClr val="tx1"/>
                </a:solidFill>
                <a:effectLst/>
                <a:ea typeface="Calibri" pitchFamily="34" charset="0"/>
                <a:cs typeface="Times New Roman" pitchFamily="18" charset="0"/>
              </a:rPr>
              <a:t>εργαστηριακή άσκηση</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ea typeface="Calibri" pitchFamily="34" charset="0"/>
                <a:cs typeface="Times New Roman" pitchFamily="18" charset="0"/>
              </a:rPr>
              <a:t>Υλικά /σκεύη</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Μικρή γλάστρα με φυτό (π.χ. μαϊντανός, βασιλικός)</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Πλαστική σακούλα μίας χρήσης</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Χαρτοταινία</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ea typeface="Calibri" pitchFamily="34" charset="0"/>
                <a:cs typeface="Times New Roman" pitchFamily="18" charset="0"/>
              </a:rPr>
              <a:t>Διαδικασία</a:t>
            </a:r>
            <a:endParaRPr kumimoji="0" lang="el-GR"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Ποτίζουμε πολύ καλά το φυτό και με προσοχή κλείνουμε το τμήμα του πάνω από το χώμα με την πλαστική σακούλα.  Με τη χρήση χαρτοταινίας κλείνουμε καλά στη βάση.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ea typeface="Calibri" pitchFamily="34" charset="0"/>
                <a:cs typeface="Times New Roman" pitchFamily="18" charset="0"/>
              </a:rPr>
              <a:t>Παρατηρούμε τι θα συμβεί στο εσωτερικό της σακούλας στο τέλος της διδακτικής ώρας και την επόμενη ώρα.</a:t>
            </a:r>
            <a:r>
              <a:rPr kumimoji="0" lang="el-GR" sz="1600" b="0" i="0" u="none" strike="noStrike" cap="none" normalizeH="0" baseline="0" dirty="0" smtClean="0">
                <a:ln>
                  <a:noFill/>
                </a:ln>
                <a:solidFill>
                  <a:schemeClr val="tx1"/>
                </a:solidFill>
                <a:effectLst/>
                <a:cs typeface="Arial" pitchFamily="34" charset="0"/>
              </a:rPr>
              <a:t> </a:t>
            </a:r>
          </a:p>
        </p:txBody>
      </p:sp>
      <p:pic>
        <p:nvPicPr>
          <p:cNvPr id="5122" name="Picture 2"/>
          <p:cNvPicPr>
            <a:picLocks noChangeAspect="1" noChangeArrowheads="1"/>
          </p:cNvPicPr>
          <p:nvPr/>
        </p:nvPicPr>
        <p:blipFill>
          <a:blip r:embed="rId3"/>
          <a:srcRect/>
          <a:stretch>
            <a:fillRect/>
          </a:stretch>
        </p:blipFill>
        <p:spPr bwMode="auto">
          <a:xfrm>
            <a:off x="4429124" y="1571612"/>
            <a:ext cx="4500174" cy="318612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2049" name="Rectangle 1"/>
          <p:cNvSpPr>
            <a:spLocks noChangeArrowheads="1"/>
          </p:cNvSpPr>
          <p:nvPr/>
        </p:nvSpPr>
        <p:spPr bwMode="auto">
          <a:xfrm>
            <a:off x="285720" y="285728"/>
            <a:ext cx="44291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ΔΙΑΠΝΟΗ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el-GR" sz="16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η</a:t>
            </a: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εργαστηριακή άσκηση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Υλικά /σκεύη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Βλαστός λεμονιάς/ φτέρης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Χρώμα μαγειρικής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Ποτήρι ζέσεως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Αφαιρούμε τον φλοιό από τον βλαστό, στον οποίο έχουμε αφήσει, 1 με 2 φύλλα στην κορυφή. Σε ποτήρι ζέσεως διαλύουμε μικρή ποσότητα χρώματος μαγειρικής/ ζαχαροπλαστικής και τοποθετούμε τον βλαστό.</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Παρατηρούμε τη μεταβολή του χρώματος στον βλαστό.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p:cNvPicPr>
            <a:picLocks noChangeAspect="1" noChangeArrowheads="1"/>
          </p:cNvPicPr>
          <p:nvPr/>
        </p:nvPicPr>
        <p:blipFill>
          <a:blip r:embed="rId3"/>
          <a:srcRect t="2041"/>
          <a:stretch>
            <a:fillRect/>
          </a:stretch>
        </p:blipFill>
        <p:spPr bwMode="auto">
          <a:xfrm>
            <a:off x="4857752" y="1571612"/>
            <a:ext cx="3857652" cy="342902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graphicFrame>
        <p:nvGraphicFramePr>
          <p:cNvPr id="3" name="2 - Πίνακας"/>
          <p:cNvGraphicFramePr>
            <a:graphicFrameLocks noGrp="1"/>
          </p:cNvGraphicFramePr>
          <p:nvPr/>
        </p:nvGraphicFramePr>
        <p:xfrm>
          <a:off x="214282" y="3857628"/>
          <a:ext cx="8286808" cy="1717548"/>
        </p:xfrm>
        <a:graphic>
          <a:graphicData uri="http://schemas.openxmlformats.org/drawingml/2006/table">
            <a:tbl>
              <a:tblPr>
                <a:tableStyleId>{69CF1AB2-1976-4502-BF36-3FF5EA218861}</a:tableStyleId>
              </a:tblPr>
              <a:tblGrid>
                <a:gridCol w="2015604"/>
                <a:gridCol w="2015604"/>
                <a:gridCol w="2127800"/>
                <a:gridCol w="2127800"/>
              </a:tblGrid>
              <a:tr h="176463">
                <a:tc rowSpan="2">
                  <a:txBody>
                    <a:bodyPr/>
                    <a:lstStyle/>
                    <a:p>
                      <a:pPr algn="ctr">
                        <a:lnSpc>
                          <a:spcPct val="115000"/>
                        </a:lnSpc>
                        <a:spcAft>
                          <a:spcPts val="0"/>
                        </a:spcAft>
                      </a:pPr>
                      <a:r>
                        <a:rPr lang="el-GR" sz="1400" b="1" dirty="0"/>
                        <a:t>Χρόνος/</a:t>
                      </a:r>
                      <a:r>
                        <a:rPr lang="en-US" sz="1400" b="1" dirty="0"/>
                        <a:t>min</a:t>
                      </a:r>
                      <a:endParaRPr lang="el-GR" sz="1400" b="1" dirty="0">
                        <a:latin typeface="Calibri"/>
                        <a:ea typeface="Calibri"/>
                        <a:cs typeface="Times New Roman"/>
                      </a:endParaRPr>
                    </a:p>
                  </a:txBody>
                  <a:tcPr marL="62773" marR="62773" marT="0" marB="0" anchor="ctr"/>
                </a:tc>
                <a:tc gridSpan="3">
                  <a:txBody>
                    <a:bodyPr/>
                    <a:lstStyle/>
                    <a:p>
                      <a:pPr algn="ctr">
                        <a:lnSpc>
                          <a:spcPct val="115000"/>
                        </a:lnSpc>
                        <a:spcAft>
                          <a:spcPts val="0"/>
                        </a:spcAft>
                      </a:pPr>
                      <a:r>
                        <a:rPr lang="el-GR" sz="1400" b="1" dirty="0"/>
                        <a:t>Όγκος νερού</a:t>
                      </a:r>
                      <a:endParaRPr lang="el-GR" sz="1400" b="1" dirty="0">
                        <a:latin typeface="Calibri"/>
                        <a:ea typeface="Calibri"/>
                        <a:cs typeface="Times New Roman"/>
                      </a:endParaRPr>
                    </a:p>
                  </a:txBody>
                  <a:tcPr marL="62773" marR="62773" marT="0" marB="0" anchor="ctr"/>
                </a:tc>
                <a:tc hMerge="1">
                  <a:txBody>
                    <a:bodyPr/>
                    <a:lstStyle/>
                    <a:p>
                      <a:endParaRPr lang="el-GR"/>
                    </a:p>
                  </a:txBody>
                  <a:tcPr/>
                </a:tc>
                <a:tc hMerge="1">
                  <a:txBody>
                    <a:bodyPr/>
                    <a:lstStyle/>
                    <a:p>
                      <a:endParaRPr lang="el-GR"/>
                    </a:p>
                  </a:txBody>
                  <a:tcPr/>
                </a:tc>
              </a:tr>
              <a:tr h="176463">
                <a:tc vMerge="1">
                  <a:txBody>
                    <a:bodyPr/>
                    <a:lstStyle/>
                    <a:p>
                      <a:endParaRPr lang="el-GR"/>
                    </a:p>
                  </a:txBody>
                  <a:tcPr/>
                </a:tc>
                <a:tc>
                  <a:txBody>
                    <a:bodyPr/>
                    <a:lstStyle/>
                    <a:p>
                      <a:pPr>
                        <a:lnSpc>
                          <a:spcPct val="115000"/>
                        </a:lnSpc>
                        <a:spcAft>
                          <a:spcPts val="0"/>
                        </a:spcAft>
                      </a:pPr>
                      <a:r>
                        <a:rPr lang="el-GR" sz="1400" b="1"/>
                        <a:t>1</a:t>
                      </a:r>
                      <a:r>
                        <a:rPr lang="el-GR" sz="1400" b="1" baseline="30000"/>
                        <a:t>ος</a:t>
                      </a:r>
                      <a:r>
                        <a:rPr lang="el-GR" sz="1400" b="1"/>
                        <a:t> κύλινδρος – μάρτυρας</a:t>
                      </a:r>
                      <a:endParaRPr lang="el-GR" sz="1400" b="1">
                        <a:latin typeface="Calibri"/>
                        <a:ea typeface="Calibri"/>
                        <a:cs typeface="Times New Roman"/>
                      </a:endParaRPr>
                    </a:p>
                  </a:txBody>
                  <a:tcPr marL="62773" marR="62773" marT="0" marB="0"/>
                </a:tc>
                <a:tc>
                  <a:txBody>
                    <a:bodyPr/>
                    <a:lstStyle/>
                    <a:p>
                      <a:pPr>
                        <a:lnSpc>
                          <a:spcPct val="115000"/>
                        </a:lnSpc>
                        <a:spcAft>
                          <a:spcPts val="0"/>
                        </a:spcAft>
                      </a:pPr>
                      <a:r>
                        <a:rPr lang="el-GR" sz="1400" b="1"/>
                        <a:t>2</a:t>
                      </a:r>
                      <a:r>
                        <a:rPr lang="el-GR" sz="1400" b="1" baseline="30000"/>
                        <a:t>ος</a:t>
                      </a:r>
                      <a:r>
                        <a:rPr lang="el-GR" sz="1400" b="1"/>
                        <a:t> κύλινδρος - αέρας</a:t>
                      </a:r>
                      <a:endParaRPr lang="el-GR" sz="1400" b="1">
                        <a:latin typeface="Calibri"/>
                        <a:ea typeface="Calibri"/>
                        <a:cs typeface="Times New Roman"/>
                      </a:endParaRPr>
                    </a:p>
                  </a:txBody>
                  <a:tcPr marL="62773" marR="62773" marT="0" marB="0"/>
                </a:tc>
                <a:tc>
                  <a:txBody>
                    <a:bodyPr/>
                    <a:lstStyle/>
                    <a:p>
                      <a:pPr>
                        <a:lnSpc>
                          <a:spcPct val="115000"/>
                        </a:lnSpc>
                        <a:spcAft>
                          <a:spcPts val="0"/>
                        </a:spcAft>
                      </a:pPr>
                      <a:r>
                        <a:rPr lang="el-GR" sz="1400" b="1"/>
                        <a:t>3</a:t>
                      </a:r>
                      <a:r>
                        <a:rPr lang="el-GR" sz="1400" b="1" baseline="30000"/>
                        <a:t>ος</a:t>
                      </a:r>
                      <a:r>
                        <a:rPr lang="el-GR" sz="1400" b="1"/>
                        <a:t> κύλινδρος - λαμπτήρας</a:t>
                      </a:r>
                      <a:endParaRPr lang="el-GR" sz="1400" b="1">
                        <a:latin typeface="Calibri"/>
                        <a:ea typeface="Calibri"/>
                        <a:cs typeface="Times New Roman"/>
                      </a:endParaRPr>
                    </a:p>
                  </a:txBody>
                  <a:tcPr marL="62773" marR="62773" marT="0" marB="0"/>
                </a:tc>
              </a:tr>
              <a:tr h="176463">
                <a:tc>
                  <a:txBody>
                    <a:bodyPr/>
                    <a:lstStyle/>
                    <a:p>
                      <a:pPr>
                        <a:lnSpc>
                          <a:spcPct val="115000"/>
                        </a:lnSpc>
                        <a:spcAft>
                          <a:spcPts val="0"/>
                        </a:spcAft>
                      </a:pPr>
                      <a:r>
                        <a:rPr lang="el-GR" sz="1400" b="1"/>
                        <a:t>0</a:t>
                      </a: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r>
              <a:tr h="176463">
                <a:tc>
                  <a:txBody>
                    <a:bodyPr/>
                    <a:lstStyle/>
                    <a:p>
                      <a:pPr>
                        <a:lnSpc>
                          <a:spcPct val="115000"/>
                        </a:lnSpc>
                        <a:spcAft>
                          <a:spcPts val="0"/>
                        </a:spcAft>
                      </a:pPr>
                      <a:r>
                        <a:rPr lang="el-GR" sz="1400" b="1"/>
                        <a:t>10</a:t>
                      </a: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r>
              <a:tr h="176463">
                <a:tc>
                  <a:txBody>
                    <a:bodyPr/>
                    <a:lstStyle/>
                    <a:p>
                      <a:pPr>
                        <a:lnSpc>
                          <a:spcPct val="115000"/>
                        </a:lnSpc>
                        <a:spcAft>
                          <a:spcPts val="0"/>
                        </a:spcAft>
                      </a:pPr>
                      <a:r>
                        <a:rPr lang="el-GR" sz="1400" b="1"/>
                        <a:t>20</a:t>
                      </a: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dirty="0">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r>
              <a:tr h="176463">
                <a:tc>
                  <a:txBody>
                    <a:bodyPr/>
                    <a:lstStyle/>
                    <a:p>
                      <a:pPr>
                        <a:lnSpc>
                          <a:spcPct val="115000"/>
                        </a:lnSpc>
                        <a:spcAft>
                          <a:spcPts val="0"/>
                        </a:spcAft>
                      </a:pPr>
                      <a:r>
                        <a:rPr lang="el-GR" sz="1400" b="1"/>
                        <a:t>30</a:t>
                      </a: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a:latin typeface="Calibri"/>
                        <a:ea typeface="Calibri"/>
                        <a:cs typeface="Times New Roman"/>
                      </a:endParaRPr>
                    </a:p>
                  </a:txBody>
                  <a:tcPr marL="62773" marR="62773" marT="0" marB="0"/>
                </a:tc>
                <a:tc>
                  <a:txBody>
                    <a:bodyPr/>
                    <a:lstStyle/>
                    <a:p>
                      <a:pPr>
                        <a:lnSpc>
                          <a:spcPct val="115000"/>
                        </a:lnSpc>
                        <a:spcAft>
                          <a:spcPts val="0"/>
                        </a:spcAft>
                      </a:pPr>
                      <a:endParaRPr lang="el-GR" sz="1400" b="1" dirty="0">
                        <a:latin typeface="Calibri"/>
                        <a:ea typeface="Calibri"/>
                        <a:cs typeface="Times New Roman"/>
                      </a:endParaRPr>
                    </a:p>
                  </a:txBody>
                  <a:tcPr marL="62773" marR="62773" marT="0" marB="0"/>
                </a:tc>
              </a:tr>
            </a:tbl>
          </a:graphicData>
        </a:graphic>
      </p:graphicFrame>
      <p:sp>
        <p:nvSpPr>
          <p:cNvPr id="3074" name="Rectangle 2"/>
          <p:cNvSpPr>
            <a:spLocks noChangeArrowheads="1"/>
          </p:cNvSpPr>
          <p:nvPr/>
        </p:nvSpPr>
        <p:spPr bwMode="auto">
          <a:xfrm>
            <a:off x="0" y="-24"/>
            <a:ext cx="8929718"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ΔΙΑΠΝΟΗ</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a:t>
            </a:r>
            <a:r>
              <a:rPr kumimoji="0" lang="el-GR" sz="14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η</a:t>
            </a: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Εργαστηριακή άσκηση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Υλικά/σκεύη</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Βλαστός και φύλλα διαφόρων φυτών (μολόχας)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Ογκομετρικός κύλινδρος</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Λάδι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Χρονόμετρο</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Πιστολάκι μαλλιών</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σταγονόμετρο</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Σε τρεις ογκομετρικούς κυλίνδρους  </a:t>
            </a:r>
            <a:r>
              <a:rPr kumimoji="0" lang="el-GR"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ογκομετρούμε</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10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νερό. Με τη χρήση σταγονόμετρου και με προσοχή ρίχνουμε μερικές  σταγόνες λάδι σε κάθε κύλινδρο,  ώστε να καλύπτεται η επιφάνεια του νερού και να είναι ορατός  με σαφήνεια ο όγκος του νερού. Τοποθετούμε βλαστό με φύλλο μολόχας σε κάθε έναν από τους ογκομετρικούς κυλίνδρους.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a:t>
            </a:r>
            <a:r>
              <a:rPr kumimoji="0" lang="el-GR" sz="1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ος</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ογκομετρικός κύλινδρος: τον τοποθετούμε κοντά σε παράθυρο που δέχεται την ηλιακή ακτινοβολία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a:t>
            </a:r>
            <a:r>
              <a:rPr kumimoji="0" lang="el-GR" sz="1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ος</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ογκομετρικός κύλινδρος: με πιστολάκι μαλλιών ρίχνουμε ζεστό αέρα στην κάτω επιφάνεια του φύλλου</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a:t>
            </a:r>
            <a:r>
              <a:rPr kumimoji="0" lang="el-GR" sz="14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ος</a:t>
            </a: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ογκομετρικός κύλινδρος: τον τοποθετούμε δίπλα σε λαμπτήρα.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Καταμετρούμε τον χρόνο και τον όγκο του νερού στον παρακάτω πίνακα.</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19457" name="Rectangle 1"/>
          <p:cNvSpPr>
            <a:spLocks noChangeArrowheads="1"/>
          </p:cNvSpPr>
          <p:nvPr/>
        </p:nvSpPr>
        <p:spPr bwMode="auto">
          <a:xfrm>
            <a:off x="214282" y="642918"/>
            <a:ext cx="5214974"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ΦΩΤΟΣΥΝΘΕΣΗ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Εργαστηριακή άσκηση: Παραγωγή οξυγόνου κατά τη φωτοσύνθεση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Υλικά/σκεύη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Φύλλα φυτού</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Ποτήρι ζέσεως 500</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Νερό</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Σόδα ¼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κ.γ</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Λάμπα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Ογκομετρούμε</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500</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νερό και διαλύουμε τη σόδα σε αυτό. Στο διάλυμα της σόδας τοποθετούμε τα φύλλα του φυτού και για τα επόμενα 5 λεπτά παρατηρούμε για την ύπαρξη φυσαλίδων.</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Στη συνέχεια φωτίζουμε με λαμπτήρα και καταγράφουμε την ύπαρξη φυσαλίδων.</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61" name="Picture 5" descr="Photosynthesis in aquatic plants - Stock Image - G350/0913 - Science Photo  Library"/>
          <p:cNvPicPr>
            <a:picLocks noChangeAspect="1" noChangeArrowheads="1"/>
          </p:cNvPicPr>
          <p:nvPr/>
        </p:nvPicPr>
        <p:blipFill>
          <a:blip r:embed="rId3"/>
          <a:srcRect/>
          <a:stretch>
            <a:fillRect/>
          </a:stretch>
        </p:blipFill>
        <p:spPr bwMode="auto">
          <a:xfrm>
            <a:off x="5929322" y="1142984"/>
            <a:ext cx="2643206" cy="36433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22530" name="Rectangle 2"/>
          <p:cNvSpPr>
            <a:spLocks noChangeArrowheads="1"/>
          </p:cNvSpPr>
          <p:nvPr/>
        </p:nvSpPr>
        <p:spPr bwMode="auto">
          <a:xfrm>
            <a:off x="0" y="0"/>
            <a:ext cx="900115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Εργαστηριακή άσκηση: διαχωρισμός φωτοσυνθετικών χρωστικών με χρωματογραφία χάρτου</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Υλικά/σκεύη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Φύλλα σπανακιού, φύλλα διαφόρων χρωμάτων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Γουδί</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Διάλυμα αλκοόλης</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Φίλτρο καφέ</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Διηθητικό χαρτί</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Μπατονέτα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Χωνί</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Καλαμάκι/ξυλάκι</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Ποτήρι ζέσεως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Διαδικασία</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Σε γουδί πολτοποιούμε φύλλα από σπανάκι ή από άλλο φυτό με μικρή ποσότητα διαλύματος αλκοόλης. Με τη βοήθεια φίλτρου καφέ διηθούμε το εκχύλισμα και το κρατάμε σε ποτήρι ζέσεως. Κόβουμε σε λωρίδες το διηθητικό χαρτί σε μήκος λίγο μεγαλύτερο από το ύψος του ποτηριού ζέσεως που θα χρησιμοποιήσουμε και τραβάμε μία γραμμή, με μολύβι,  σε απόσταση 2 εκατοστά από το ένα του άκρο. Με τη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μπατονέτα</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τοποθετούμε σταγόνες από το εκχύλισμα και στη συνέχεια το στερεώνουμε σε ποτήρι  ζέσεως με τη βοήθεια από το καλαμάκι. Στο ποτήρι ζέσεως έχει τοποθετηθεί μικρή ποσότητα αλκοόλ. Προσέχουμε ώστε  να ακουμπά μόνο η άκρη από το διηθητικό χαρτί στο διάλυμα αλκοόλης.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Παρατηρούμε τη μετακίνηση των φωτοσυνθετικών χρωστικών κατά μήκος του διηθητικού χαρτιού.</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32" name="Picture 4" descr="Paper Chromatography Experiment - YouTube"/>
          <p:cNvPicPr>
            <a:picLocks noChangeAspect="1" noChangeArrowheads="1"/>
          </p:cNvPicPr>
          <p:nvPr/>
        </p:nvPicPr>
        <p:blipFill>
          <a:blip r:embed="rId3"/>
          <a:srcRect l="11028" r="11041"/>
          <a:stretch>
            <a:fillRect/>
          </a:stretch>
        </p:blipFill>
        <p:spPr bwMode="auto">
          <a:xfrm>
            <a:off x="5047784" y="642919"/>
            <a:ext cx="3320657" cy="20002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sp>
        <p:nvSpPr>
          <p:cNvPr id="20481"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ΚΑΛΛΙΕΡΓΕΙΑ ΜΙΚΡΟΟΡΓΑΝΙΣΜΩΝ </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Υλικά/σκεύη</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Γκαζάκι</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Ποτήρι ζέσεως 500</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200</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νερό </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Κύβος μαγειρικής (π.χ. κότας)</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Άγαρ 30</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 </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( 1κ.γ.)</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Ύαλος ωρολογίου</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Γυάλινη ράβδος</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Αλουμινόχαρτο</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Τρυβλία</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πετρί</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Μαγιά</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Διαδικασία</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Σε ποτήρι ζέσεως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ογκομετρούμε</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200</a:t>
            </a:r>
            <a:r>
              <a:rPr kumimoji="0" lang="en-US"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mL</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νερό  και τοποθετούμε σε γκαζάκι μέχρι το σημείο βρασμού. Διαλύουμε τον κύβο κότας και με γυάλινη ράβδο αναδεύουμε μέχρι να διαλυθεί. </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Ζυγίζουμε το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άγαρ</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το προσθέτουμε στο διάλυμα του ζωμού  και συνεχίζουμε την ανάδευση εκτός φλόγας.</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Αριθμούμε τα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τρυβλία</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και τοποθετούμε σε αυτά το θρεπτικό υλικό. Τοποθετούμε αμέσως στην επιφάνεια αλουμινόχαρτο για να μην  επιτρέψουμε την επιμόλυνση.</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Μόλις το θρεπτικό υλικό κρυώσει και στερεοποιηθεί τοποθετούμε τα </a:t>
            </a:r>
            <a:r>
              <a:rPr kumimoji="0" lang="el-GR" sz="16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τρυβλία</a:t>
            </a: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με τη μεγάλη επιφάνεια προς τα κάτω. </a:t>
            </a:r>
            <a:endParaRPr kumimoji="0" lang="el-GR"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Σε ποτήρι ζέσεως διαλύουμε μικρή ποσότητα μαγιάς σε χλιαρό νερό και το διατηρούμε σε θερμοκρασία δωματίου.</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5581650"/>
            <a:ext cx="9144000" cy="1276350"/>
          </a:xfrm>
          <a:prstGeom prst="rect">
            <a:avLst/>
          </a:prstGeom>
          <a:noFill/>
          <a:ln w="9525">
            <a:noFill/>
            <a:miter lim="800000"/>
            <a:headEnd/>
            <a:tailEnd/>
          </a:ln>
          <a:effectLst/>
        </p:spPr>
      </p:pic>
      <p:graphicFrame>
        <p:nvGraphicFramePr>
          <p:cNvPr id="3" name="2 - Πίνακας"/>
          <p:cNvGraphicFramePr>
            <a:graphicFrameLocks noGrp="1"/>
          </p:cNvGraphicFramePr>
          <p:nvPr/>
        </p:nvGraphicFramePr>
        <p:xfrm>
          <a:off x="285720" y="357166"/>
          <a:ext cx="8286808" cy="3273906"/>
        </p:xfrm>
        <a:graphic>
          <a:graphicData uri="http://schemas.openxmlformats.org/drawingml/2006/table">
            <a:tbl>
              <a:tblPr/>
              <a:tblGrid>
                <a:gridCol w="1055937"/>
                <a:gridCol w="7230871"/>
              </a:tblGrid>
              <a:tr h="267893">
                <a:tc>
                  <a:txBody>
                    <a:bodyPr/>
                    <a:lstStyle/>
                    <a:p>
                      <a:pPr>
                        <a:lnSpc>
                          <a:spcPct val="115000"/>
                        </a:lnSpc>
                        <a:spcAft>
                          <a:spcPts val="0"/>
                        </a:spcAft>
                      </a:pPr>
                      <a:r>
                        <a:rPr lang="el-GR" sz="1600">
                          <a:latin typeface="Calibri"/>
                          <a:ea typeface="Calibri"/>
                          <a:cs typeface="Times New Roman"/>
                        </a:rPr>
                        <a:t>Τρυβλίο</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l-GR" sz="1600">
                        <a:latin typeface="Calibri"/>
                        <a:ea typeface="Calibri"/>
                        <a:cs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el-GR" sz="1600">
                          <a:latin typeface="Calibri"/>
                          <a:ea typeface="Calibri"/>
                          <a:cs typeface="Times New Roman"/>
                        </a:rPr>
                        <a:t>1</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Μάρτυρας: δεν τοποθετούμε τίποτα και διατηρείται κλειστό σε όλη τη διάρκεια του πειράματος</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a:lnSpc>
                          <a:spcPct val="115000"/>
                        </a:lnSpc>
                        <a:spcAft>
                          <a:spcPts val="0"/>
                        </a:spcAft>
                      </a:pPr>
                      <a:r>
                        <a:rPr lang="el-GR" sz="1600">
                          <a:latin typeface="Calibri"/>
                          <a:ea typeface="Calibri"/>
                          <a:cs typeface="Times New Roman"/>
                        </a:rPr>
                        <a:t>2</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Το αφήνουμε ανοιχτό για 5 λεπτά στον πάγκο εργασίας </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3678">
                <a:tc>
                  <a:txBody>
                    <a:bodyPr/>
                    <a:lstStyle/>
                    <a:p>
                      <a:pPr>
                        <a:lnSpc>
                          <a:spcPct val="115000"/>
                        </a:lnSpc>
                        <a:spcAft>
                          <a:spcPts val="0"/>
                        </a:spcAft>
                      </a:pPr>
                      <a:r>
                        <a:rPr lang="el-GR" sz="1600">
                          <a:latin typeface="Calibri"/>
                          <a:ea typeface="Calibri"/>
                          <a:cs typeface="Times New Roman"/>
                        </a:rPr>
                        <a:t>3</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Επίστρωση με ζυμομύκητα: Με τη χρήση μπατονέτας παίρνουμε μικρή ποσότητα από τη μαγιά που διαλύσαμε και με απαλές κινήσεις την απλώνουμε στην επιφάνεια του θρεπτικού υλικού.</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el-GR" sz="1600">
                          <a:latin typeface="Calibri"/>
                          <a:ea typeface="Calibri"/>
                          <a:cs typeface="Times New Roman"/>
                        </a:rPr>
                        <a:t>4</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Παίρνουμε δείγμα από την επιφάνεια του κινητού τηλεφώνου με τη χρήση μπατονέτας και απλώνουμε στο θρεπτικό υλικό.</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893">
                <a:tc>
                  <a:txBody>
                    <a:bodyPr/>
                    <a:lstStyle/>
                    <a:p>
                      <a:pPr>
                        <a:lnSpc>
                          <a:spcPct val="115000"/>
                        </a:lnSpc>
                        <a:spcAft>
                          <a:spcPts val="0"/>
                        </a:spcAft>
                      </a:pPr>
                      <a:r>
                        <a:rPr lang="el-GR" sz="1600">
                          <a:latin typeface="Calibri"/>
                          <a:ea typeface="Calibri"/>
                          <a:cs typeface="Times New Roman"/>
                        </a:rPr>
                        <a:t>5</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latin typeface="Calibri"/>
                          <a:ea typeface="Calibri"/>
                          <a:cs typeface="Times New Roman"/>
                        </a:rPr>
                        <a:t>Παίρνουμε δείγμα από το νερό στις βρύσες του σχολείου.</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785">
                <a:tc>
                  <a:txBody>
                    <a:bodyPr/>
                    <a:lstStyle/>
                    <a:p>
                      <a:pPr>
                        <a:lnSpc>
                          <a:spcPct val="115000"/>
                        </a:lnSpc>
                        <a:spcAft>
                          <a:spcPts val="0"/>
                        </a:spcAft>
                      </a:pPr>
                      <a:r>
                        <a:rPr lang="el-GR" sz="1600">
                          <a:latin typeface="Calibri"/>
                          <a:ea typeface="Calibri"/>
                          <a:cs typeface="Times New Roman"/>
                        </a:rPr>
                        <a:t>6</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latin typeface="Calibri"/>
                          <a:ea typeface="Calibri"/>
                          <a:cs typeface="Times New Roman"/>
                        </a:rPr>
                        <a:t>Παίρνουμε δείγμα από το πόμολο της πόρτας ή από οποιαδήποτε επιφάνεια που θέλουμε να μελετήσουμε.</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 Ορθογώνιο"/>
          <p:cNvSpPr/>
          <p:nvPr/>
        </p:nvSpPr>
        <p:spPr>
          <a:xfrm>
            <a:off x="357158" y="3929066"/>
            <a:ext cx="8358246" cy="646331"/>
          </a:xfrm>
          <a:prstGeom prst="rect">
            <a:avLst/>
          </a:prstGeom>
        </p:spPr>
        <p:txBody>
          <a:bodyPr wrap="square">
            <a:spAutoFit/>
          </a:bodyPr>
          <a:lstStyle/>
          <a:p>
            <a:r>
              <a:rPr lang="el-GR" dirty="0"/>
              <a:t>Τοποθετούμε τα </a:t>
            </a:r>
            <a:r>
              <a:rPr lang="el-GR" dirty="0" err="1"/>
              <a:t>τρυβλία</a:t>
            </a:r>
            <a:r>
              <a:rPr lang="el-GR" dirty="0"/>
              <a:t> σε ζεστό και ήσυχο μέρος  για 2 με τρεις ημέρες και στη συνέχεια παρατηρήστε τις </a:t>
            </a:r>
            <a:r>
              <a:rPr lang="el-GR" dirty="0" err="1"/>
              <a:t>αποκίες</a:t>
            </a:r>
            <a:r>
              <a:rPr lang="el-GR" dirty="0"/>
              <a:t> που σχηματίζονται.</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803</Words>
  <Application>Microsoft Office PowerPoint</Application>
  <PresentationFormat>Προβολή στην οθόνη (4:3)</PresentationFormat>
  <Paragraphs>120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MARIA</dc:creator>
  <cp:lastModifiedBy>MARIA</cp:lastModifiedBy>
  <cp:revision>9</cp:revision>
  <dcterms:created xsi:type="dcterms:W3CDTF">2024-02-06T07:07:12Z</dcterms:created>
  <dcterms:modified xsi:type="dcterms:W3CDTF">2024-02-06T07:34:31Z</dcterms:modified>
</cp:coreProperties>
</file>