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0"/>
  </p:notesMasterIdLst>
  <p:sldIdLst>
    <p:sldId id="256" r:id="rId2"/>
    <p:sldId id="258" r:id="rId3"/>
    <p:sldId id="264" r:id="rId4"/>
    <p:sldId id="262" r:id="rId5"/>
    <p:sldId id="259" r:id="rId6"/>
    <p:sldId id="257" r:id="rId7"/>
    <p:sldId id="260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5EC0-EA2C-4F27-8244-85E6F661341C}" type="datetimeFigureOut">
              <a:rPr lang="el-GR" smtClean="0"/>
              <a:t>12/3/2024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4680-92B3-41D3-A010-3D37D6D82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46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B4680-92B3-41D3-A010-3D37D6D828C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3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6E1E7-240A-30D4-3C5B-D35A6C12B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A2EC3E-781D-6113-17F1-318DF51C7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93AABF-B67A-366C-BEC2-EAD675C8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54E31C-59D8-4B0E-7990-67FECE1B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E9CC59-513C-C6D2-E67A-F30B9EEF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8DAAE1-6629-8846-3899-722AAF97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9D14C6-A532-6780-08C2-467C13BA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15FE15-C45F-C757-C01F-D9B1C5CE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EB03DE-8304-422E-5EA6-6CFAC78E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9C1CDD-BE4D-58F5-E090-AB65795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FC6D0D-2BC3-482B-B784-CF7E67B7C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D0E3622-B2DC-346D-2DDE-F7216813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CBAEF1-AFF9-C80B-7FF9-674BD350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1AACC1-DB4C-DC13-CEE7-BD128EF4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502651-72B4-379C-09C7-B315EA0D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0E03B-05A2-F6A4-0C98-4935AC73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05C889-D85C-40EE-AC42-5039852A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351EA1-CAFE-817D-9A47-513771E2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6BA831-C7C5-1F4C-FF10-895F41D7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F8A2A6-E22C-1828-B569-A2DBB2B5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1AB5E-8242-4F00-3EFD-62686DEB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96D9D6-80C0-9F0E-B146-0A539160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F27E0E-6BB3-D8A2-32FC-51A541CB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5F50F1-D94B-7E9E-7967-DB40CC9B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C3B3C-9007-AAF9-833E-D9B992F7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A5537C-3A31-EC5C-E96D-ED40CFD6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7F5F40-7CC3-4BB3-A2BA-A721F8EF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F0C180-386D-54D5-01C5-9136ADE7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598B82-3BCA-8EFF-4791-6551ED75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099E01-D81C-C6F1-2172-8CCE848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715A31-DEDF-4807-AF70-B7FFF3D6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8A464B-04C8-C234-435C-7D58F9BA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DCF5E8-1AA5-D745-4ECC-E08D61D3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80CFAE-D300-E655-2263-35BD8698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AA12CF-2A0A-6CA6-2DFF-C92A6B34C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F72306-74F9-9ACE-0A0C-80BF94033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98B2C2-F718-6074-20E2-19294B5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B05401-6E28-F4AC-EC54-4ECEDAA4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AD78068-A64E-41C8-4E45-A7CC490B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776EC4-3BD0-7134-1890-77AEA1A6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2FEB26-83A2-176A-F931-79324E6D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7CA4B15-17B8-687B-5A59-3C9B03BF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7EEE46C-3C82-5E32-459E-20447ABD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BE33C16-24DD-ACF8-C636-B3DAE9AC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AD87E1C-550D-765B-8BB2-D6BF92D3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C98A6B-97C7-5ADC-281A-25435CF3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7CE98-74C0-0F1B-918B-3F4D4660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9D5D92-6767-E18B-336E-7AB2EB4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435724-E862-91C4-C0FF-92F34481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DB1F31-DC7F-31F5-7893-89FD8E1D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FD74E8-5C1F-EDCE-447C-3AFC031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D545B91-AC63-4D3C-D53A-03F9A023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90564-33EC-AEF0-BCC8-120D1117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0FB6D38-9875-DF8E-73B6-DE1A9D3EB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F2BC4D-50CE-603D-BB8B-B5D80065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0BA5F3-6973-7E9E-7E48-ADE047BA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83A7EA-3766-7196-50F6-0BC0D772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C5ABCF-93A3-358C-4B1D-9C3C320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ACA9CDE-283B-ADA9-5303-91F5A1D2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01BB22-EA17-D436-56F8-9DE7AB9A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5FEBA7-03A9-5458-7B1A-A6957C6E9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0CAE4-E3B1-583B-BAEF-38EFB476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D79801-AE68-931F-6C5A-6FA10C35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Κυματιστή 3D Art">
            <a:extLst>
              <a:ext uri="{FF2B5EF4-FFF2-40B4-BE49-F238E27FC236}">
                <a16:creationId xmlns:a16="http://schemas.microsoft.com/office/drawing/2014/main" id="{58B22969-CE61-0F99-82CA-4FF8B929F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2641" r="-1" b="1477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2BD4B55-E33E-9150-BC11-22810FB18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2175121"/>
          </a:xfrm>
        </p:spPr>
        <p:txBody>
          <a:bodyPr>
            <a:normAutofit/>
          </a:bodyPr>
          <a:lstStyle/>
          <a:p>
            <a:r>
              <a:rPr lang="el-GR" sz="6600" dirty="0">
                <a:solidFill>
                  <a:srgbClr val="0000FF"/>
                </a:solidFill>
              </a:rPr>
              <a:t>ΦΩΤΟΗΛΕΚΤΡΙΚΟ</a:t>
            </a:r>
            <a:br>
              <a:rPr lang="el-GR" sz="6600" dirty="0">
                <a:solidFill>
                  <a:srgbClr val="0000FF"/>
                </a:solidFill>
              </a:rPr>
            </a:br>
            <a:r>
              <a:rPr lang="el-GR" sz="6600" dirty="0">
                <a:solidFill>
                  <a:srgbClr val="0000FF"/>
                </a:solidFill>
              </a:rPr>
              <a:t>ΦΑΙΝΟΜΕΝΟ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7DDB7B-A460-AD26-13BB-CF9D78F0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066" y="5921424"/>
            <a:ext cx="3542512" cy="411069"/>
          </a:xfrm>
        </p:spPr>
        <p:txBody>
          <a:bodyPr>
            <a:normAutofit/>
          </a:bodyPr>
          <a:lstStyle/>
          <a:p>
            <a:r>
              <a:rPr lang="el-GR" sz="2200" b="1" dirty="0">
                <a:solidFill>
                  <a:srgbClr val="0000FF"/>
                </a:solidFill>
              </a:rPr>
              <a:t>ΕΚΦΕ</a:t>
            </a:r>
            <a:r>
              <a:rPr lang="el-GR" sz="2200" dirty="0">
                <a:solidFill>
                  <a:srgbClr val="0000FF"/>
                </a:solidFill>
              </a:rPr>
              <a:t> </a:t>
            </a:r>
            <a:r>
              <a:rPr lang="el-GR" sz="2200" b="1" dirty="0">
                <a:solidFill>
                  <a:srgbClr val="0000FF"/>
                </a:solidFill>
              </a:rPr>
              <a:t>ΑΛΙΜΟΥ 2024</a:t>
            </a:r>
          </a:p>
        </p:txBody>
      </p:sp>
    </p:spTree>
    <p:extLst>
      <p:ext uri="{BB962C8B-B14F-4D97-AF65-F5344CB8AC3E}">
        <p14:creationId xmlns:p14="http://schemas.microsoft.com/office/powerpoint/2010/main" val="343028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B5194BF-B11F-F60F-B99F-B7DC0522F0FC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7A0A7-4725-900D-646B-5AAA4FD713A3}"/>
              </a:ext>
            </a:extLst>
          </p:cNvPr>
          <p:cNvSpPr txBox="1"/>
          <p:nvPr/>
        </p:nvSpPr>
        <p:spPr>
          <a:xfrm>
            <a:off x="803370" y="5522614"/>
            <a:ext cx="24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Επιλογέας </a:t>
            </a:r>
            <a:r>
              <a:rPr lang="el-GR" b="1" dirty="0"/>
              <a:t>ρύθμισης έντασης </a:t>
            </a:r>
            <a:r>
              <a:rPr lang="el-GR" dirty="0"/>
              <a:t>της φωτεινής πηγής</a:t>
            </a:r>
          </a:p>
        </p:txBody>
      </p:sp>
      <p:sp>
        <p:nvSpPr>
          <p:cNvPr id="30" name="Υπότιτλος 2">
            <a:extLst>
              <a:ext uri="{FF2B5EF4-FFF2-40B4-BE49-F238E27FC236}">
                <a16:creationId xmlns:a16="http://schemas.microsoft.com/office/drawing/2014/main" id="{320E3EDB-E766-BBCD-27CE-807A25E516D6}"/>
              </a:ext>
            </a:extLst>
          </p:cNvPr>
          <p:cNvSpPr txBox="1">
            <a:spLocks/>
          </p:cNvSpPr>
          <p:nvPr/>
        </p:nvSpPr>
        <p:spPr>
          <a:xfrm>
            <a:off x="990870" y="281713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ΠΕΙΡΑΜΑΤΙΚΗ ΔΙΑΤΑΞΗ</a:t>
            </a:r>
          </a:p>
        </p:txBody>
      </p:sp>
      <p:pic>
        <p:nvPicPr>
          <p:cNvPr id="39" name="Εικόνα 38" descr="Εικόνα που περιέχει μηχάνημα, όργανο μέτρησης, ηλεκτρονικές συσκευέ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5D55CD2-2010-35E2-0EB2-A8716CE5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50" y="966199"/>
            <a:ext cx="7222899" cy="409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" name="Ευθύγραμμο βέλος σύνδεσης 40">
            <a:extLst>
              <a:ext uri="{FF2B5EF4-FFF2-40B4-BE49-F238E27FC236}">
                <a16:creationId xmlns:a16="http://schemas.microsoft.com/office/drawing/2014/main" id="{AC54DFE2-EE82-4547-76B8-5A05AF5444B8}"/>
              </a:ext>
            </a:extLst>
          </p:cNvPr>
          <p:cNvCxnSpPr/>
          <p:nvPr/>
        </p:nvCxnSpPr>
        <p:spPr>
          <a:xfrm flipV="1">
            <a:off x="2897109" y="4001632"/>
            <a:ext cx="2562131" cy="152098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C23F3D9-4C43-8039-E8AC-CC8EC14F793E}"/>
              </a:ext>
            </a:extLst>
          </p:cNvPr>
          <p:cNvSpPr txBox="1"/>
          <p:nvPr/>
        </p:nvSpPr>
        <p:spPr>
          <a:xfrm>
            <a:off x="3634679" y="5566564"/>
            <a:ext cx="247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Επιλογέας </a:t>
            </a:r>
            <a:r>
              <a:rPr lang="el-GR" b="1" dirty="0"/>
              <a:t>ρύθμισης τάσης</a:t>
            </a:r>
            <a:endParaRPr lang="el-GR" dirty="0"/>
          </a:p>
        </p:txBody>
      </p: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D18ADD70-6F6E-8165-E141-24EDF1CCF4FA}"/>
              </a:ext>
            </a:extLst>
          </p:cNvPr>
          <p:cNvCxnSpPr>
            <a:cxnSpLocks/>
          </p:cNvCxnSpPr>
          <p:nvPr/>
        </p:nvCxnSpPr>
        <p:spPr>
          <a:xfrm flipV="1">
            <a:off x="5807511" y="4001632"/>
            <a:ext cx="1154604" cy="161151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9B05C47-79A4-73D0-0B52-5E1CDFC5AD8A}"/>
              </a:ext>
            </a:extLst>
          </p:cNvPr>
          <p:cNvSpPr txBox="1"/>
          <p:nvPr/>
        </p:nvSpPr>
        <p:spPr>
          <a:xfrm>
            <a:off x="6819379" y="5522614"/>
            <a:ext cx="274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Επιλογέας </a:t>
            </a:r>
            <a:r>
              <a:rPr lang="el-GR" b="1" dirty="0"/>
              <a:t>πολικότητας τάσης</a:t>
            </a:r>
            <a:endParaRPr lang="el-GR" dirty="0"/>
          </a:p>
        </p:txBody>
      </p:sp>
      <p:cxnSp>
        <p:nvCxnSpPr>
          <p:cNvPr id="47" name="Ευθύγραμμο βέλος σύνδεσης 46">
            <a:extLst>
              <a:ext uri="{FF2B5EF4-FFF2-40B4-BE49-F238E27FC236}">
                <a16:creationId xmlns:a16="http://schemas.microsoft.com/office/drawing/2014/main" id="{1C6E6CBE-C0C3-91C4-DE64-9F48BBFF88C7}"/>
              </a:ext>
            </a:extLst>
          </p:cNvPr>
          <p:cNvCxnSpPr>
            <a:cxnSpLocks/>
          </p:cNvCxnSpPr>
          <p:nvPr/>
        </p:nvCxnSpPr>
        <p:spPr>
          <a:xfrm flipH="1" flipV="1">
            <a:off x="8102851" y="3883937"/>
            <a:ext cx="182578" cy="15441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2D0215-F973-4AAB-C1AB-88F27C282437}"/>
              </a:ext>
            </a:extLst>
          </p:cNvPr>
          <p:cNvSpPr txBox="1"/>
          <p:nvPr/>
        </p:nvSpPr>
        <p:spPr>
          <a:xfrm>
            <a:off x="145881" y="4115792"/>
            <a:ext cx="142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Επιλογέας </a:t>
            </a:r>
            <a:r>
              <a:rPr lang="el-GR" b="1" dirty="0"/>
              <a:t>ενδείξεων </a:t>
            </a:r>
            <a:r>
              <a:rPr lang="el-GR" dirty="0"/>
              <a:t>οθόνης</a:t>
            </a:r>
          </a:p>
        </p:txBody>
      </p:sp>
      <p:cxnSp>
        <p:nvCxnSpPr>
          <p:cNvPr id="51" name="Ευθύγραμμο βέλος σύνδεσης 50">
            <a:extLst>
              <a:ext uri="{FF2B5EF4-FFF2-40B4-BE49-F238E27FC236}">
                <a16:creationId xmlns:a16="http://schemas.microsoft.com/office/drawing/2014/main" id="{5CD56A2C-3ABA-3F04-C27C-935C24EE9CE0}"/>
              </a:ext>
            </a:extLst>
          </p:cNvPr>
          <p:cNvCxnSpPr>
            <a:cxnSpLocks/>
          </p:cNvCxnSpPr>
          <p:nvPr/>
        </p:nvCxnSpPr>
        <p:spPr>
          <a:xfrm flipV="1">
            <a:off x="1434973" y="4255129"/>
            <a:ext cx="2521105" cy="4057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6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E1DAE9BC-9DD0-87C5-7393-F6CBC923C1AE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3803C-27DD-1592-8F18-A1F608D7B8C7}"/>
              </a:ext>
            </a:extLst>
          </p:cNvPr>
          <p:cNvSpPr txBox="1"/>
          <p:nvPr/>
        </p:nvSpPr>
        <p:spPr>
          <a:xfrm>
            <a:off x="382977" y="826862"/>
            <a:ext cx="53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Οι παράμετροι που μπορούν να μεταβληθούν στο πείραμα είναι: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5F1F0-F458-71FE-8224-97672785013A}"/>
              </a:ext>
            </a:extLst>
          </p:cNvPr>
          <p:cNvSpPr txBox="1"/>
          <p:nvPr/>
        </p:nvSpPr>
        <p:spPr>
          <a:xfrm>
            <a:off x="359859" y="1774513"/>
            <a:ext cx="379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α)</a:t>
            </a:r>
            <a:r>
              <a:rPr lang="el-GR" dirty="0"/>
              <a:t> Η </a:t>
            </a:r>
            <a:r>
              <a:rPr lang="el-GR" b="1" dirty="0"/>
              <a:t>συχνότητα </a:t>
            </a:r>
            <a:r>
              <a:rPr lang="en-US" b="1" dirty="0"/>
              <a:t>f</a:t>
            </a:r>
            <a:r>
              <a:rPr lang="el-GR" dirty="0"/>
              <a:t> και η </a:t>
            </a:r>
            <a:r>
              <a:rPr lang="el-GR" b="1" dirty="0"/>
              <a:t>ένταση</a:t>
            </a:r>
            <a:r>
              <a:rPr lang="en-US" b="1" dirty="0"/>
              <a:t> J</a:t>
            </a:r>
            <a:r>
              <a:rPr lang="el-GR" dirty="0"/>
              <a:t> του προσπίπτοντος φωτός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F87F7-13AC-79A6-1FC3-1668610FBB5F}"/>
              </a:ext>
            </a:extLst>
          </p:cNvPr>
          <p:cNvSpPr txBox="1"/>
          <p:nvPr/>
        </p:nvSpPr>
        <p:spPr>
          <a:xfrm>
            <a:off x="2813598" y="4155255"/>
            <a:ext cx="23378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Ορθή πόλωση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F2E99-9679-EE76-FF96-C6F4D2427D95}"/>
                  </a:ext>
                </a:extLst>
              </p:cNvPr>
              <p:cNvSpPr txBox="1"/>
              <p:nvPr/>
            </p:nvSpPr>
            <p:spPr>
              <a:xfrm>
                <a:off x="934452" y="4152973"/>
                <a:ext cx="1159273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F2E99-9679-EE76-FF96-C6F4D242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" y="4152973"/>
                <a:ext cx="11592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3CCEB9F5-039C-2F17-398C-B3D37858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38" y="663485"/>
            <a:ext cx="5394084" cy="161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Εικόνα 28" descr="Εικόνα που περιέχει διάγραμμα, γραμμή, στιγμιότυπο οθόνη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033AB54-A983-87EC-6587-900CA1C11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88" y="2455964"/>
            <a:ext cx="3534268" cy="400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Υπότιτλος 2">
            <a:extLst>
              <a:ext uri="{FF2B5EF4-FFF2-40B4-BE49-F238E27FC236}">
                <a16:creationId xmlns:a16="http://schemas.microsoft.com/office/drawing/2014/main" id="{3EA1CC35-E47F-B5DA-E7C7-1D02A143223D}"/>
              </a:ext>
            </a:extLst>
          </p:cNvPr>
          <p:cNvSpPr txBox="1">
            <a:spLocks/>
          </p:cNvSpPr>
          <p:nvPr/>
        </p:nvSpPr>
        <p:spPr>
          <a:xfrm>
            <a:off x="990870" y="281713"/>
            <a:ext cx="4640385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ΠΕΙΡΑΜΑΤΙΚΗ ΔΙΑΤΑΞΗ ΣΧΗΜΑΤΙΚΑ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D776DF-42BF-4B4A-2E64-1E1C50B2FDFE}"/>
              </a:ext>
            </a:extLst>
          </p:cNvPr>
          <p:cNvSpPr txBox="1"/>
          <p:nvPr/>
        </p:nvSpPr>
        <p:spPr>
          <a:xfrm>
            <a:off x="359859" y="2763623"/>
            <a:ext cx="3813504" cy="1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β)</a:t>
            </a:r>
            <a:r>
              <a:rPr lang="el-GR" dirty="0"/>
              <a:t> Η </a:t>
            </a:r>
            <a:r>
              <a:rPr lang="el-GR" b="1" dirty="0"/>
              <a:t>τάση </a:t>
            </a:r>
            <a:r>
              <a:rPr lang="en-US" b="1" dirty="0"/>
              <a:t>V</a:t>
            </a:r>
            <a:r>
              <a:rPr lang="el-GR" dirty="0"/>
              <a:t> μεταξύ ανόδου και καθόδου η οποία μπορεί να λάβει τόσο </a:t>
            </a:r>
            <a:r>
              <a:rPr lang="el-GR" b="1" dirty="0"/>
              <a:t>θετικές</a:t>
            </a:r>
            <a:r>
              <a:rPr lang="el-GR" dirty="0"/>
              <a:t> όσο και </a:t>
            </a:r>
            <a:r>
              <a:rPr lang="el-GR" b="1" dirty="0"/>
              <a:t>αρνητικές</a:t>
            </a:r>
            <a:r>
              <a:rPr lang="el-GR" dirty="0"/>
              <a:t> τιμές.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EE720A-EAFE-6393-78AC-E2B2C023550F}"/>
                  </a:ext>
                </a:extLst>
              </p:cNvPr>
              <p:cNvSpPr txBox="1"/>
              <p:nvPr/>
            </p:nvSpPr>
            <p:spPr>
              <a:xfrm>
                <a:off x="934452" y="4842057"/>
                <a:ext cx="1159273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EE720A-EAFE-6393-78AC-E2B2C0235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" y="4842057"/>
                <a:ext cx="1159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4C15615-0858-90BA-B2E0-78B5F850AD07}"/>
              </a:ext>
            </a:extLst>
          </p:cNvPr>
          <p:cNvSpPr txBox="1"/>
          <p:nvPr/>
        </p:nvSpPr>
        <p:spPr>
          <a:xfrm>
            <a:off x="2813598" y="4842057"/>
            <a:ext cx="23378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Αντίστροφη πόλωση</a:t>
            </a:r>
          </a:p>
        </p:txBody>
      </p:sp>
    </p:spTree>
    <p:extLst>
      <p:ext uri="{BB962C8B-B14F-4D97-AF65-F5344CB8AC3E}">
        <p14:creationId xmlns:p14="http://schemas.microsoft.com/office/powerpoint/2010/main" val="2715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7" grpId="0" animBg="1"/>
      <p:bldP spid="3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4EA17-E764-8E2D-E0B7-3DC70F36B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ECEFF0D6-3039-6572-6EC5-DB31C11F3E0C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8895B-B5EB-5E99-6A80-4CC702BD9845}"/>
              </a:ext>
            </a:extLst>
          </p:cNvPr>
          <p:cNvSpPr txBox="1"/>
          <p:nvPr/>
        </p:nvSpPr>
        <p:spPr>
          <a:xfrm>
            <a:off x="382978" y="826862"/>
            <a:ext cx="419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Α)</a:t>
            </a:r>
            <a:r>
              <a:rPr lang="el-GR" b="1" dirty="0"/>
              <a:t> </a:t>
            </a:r>
            <a:r>
              <a:rPr lang="el-GR" b="1" dirty="0">
                <a:solidFill>
                  <a:srgbClr val="0000FF"/>
                </a:solidFill>
              </a:rPr>
              <a:t>Ορθή πόλωση </a:t>
            </a:r>
            <a:r>
              <a:rPr lang="el-GR" dirty="0"/>
              <a:t>πηγής (θετική τάση μεταξύ ανόδου-καθόδου)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7F465-C67F-C323-D9FC-7454D5CCA13B}"/>
                  </a:ext>
                </a:extLst>
              </p:cNvPr>
              <p:cNvSpPr txBox="1"/>
              <p:nvPr/>
            </p:nvSpPr>
            <p:spPr>
              <a:xfrm>
                <a:off x="363646" y="2234817"/>
                <a:ext cx="6913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Για δεδομένη συχνότητα φωτός το φωτόρευμα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𝓲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αυξάνεται ανάλογα με την ένταση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𝓙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της φωτεινής δέσμης.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7F465-C67F-C323-D9FC-7454D5CCA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6" y="2234817"/>
                <a:ext cx="6913830" cy="646331"/>
              </a:xfrm>
              <a:prstGeom prst="rect">
                <a:avLst/>
              </a:prstGeom>
              <a:blipFill>
                <a:blip r:embed="rId2"/>
                <a:stretch>
                  <a:fillRect l="-794" t="-4717" b="-15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26B63-1DDA-653F-B3C9-B9C18480FAF6}"/>
                  </a:ext>
                </a:extLst>
              </p:cNvPr>
              <p:cNvSpPr txBox="1"/>
              <p:nvPr/>
            </p:nvSpPr>
            <p:spPr>
              <a:xfrm>
                <a:off x="7559644" y="2416963"/>
                <a:ext cx="1276539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𝓲</m:t>
                      </m:r>
                      <m:r>
                        <a:rPr lang="el-G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l-G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𝓙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26B63-1DDA-653F-B3C9-B9C18480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44" y="2416963"/>
                <a:ext cx="127653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0EEA59-3BAC-1105-D0ED-D007E728ABC9}"/>
                  </a:ext>
                </a:extLst>
              </p:cNvPr>
              <p:cNvSpPr txBox="1"/>
              <p:nvPr/>
            </p:nvSpPr>
            <p:spPr>
              <a:xfrm>
                <a:off x="986541" y="1591150"/>
                <a:ext cx="218217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0EEA59-3BAC-1105-D0ED-D007E728A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41" y="1591150"/>
                <a:ext cx="21821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AF6DD3-2CD1-14DB-DB49-9253AC063107}"/>
                  </a:ext>
                </a:extLst>
              </p:cNvPr>
              <p:cNvSpPr txBox="1"/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00FF"/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>
                    <a:solidFill>
                      <a:srgbClr val="0000FF"/>
                    </a:solidFill>
                  </a:rPr>
                  <a:t> μεγαλύτερη από τη συχνότητα κατωφλίου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( 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AF6DD3-2CD1-14DB-DB49-9253AC063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blipFill>
                <a:blip r:embed="rId5"/>
                <a:stretch>
                  <a:fillRect l="-794" t="-8333" b="-2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Θέση περιεχομένου 14" descr="Εικόνα που περιέχει κείμενο, διάγραμμα, γραμμή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F61B2F3-98C4-6B9C-BA75-0F85030BD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3" y="3060773"/>
            <a:ext cx="9553179" cy="355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1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B1762-6376-CFF9-3143-7FAE02102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3249A415-982F-1F17-E8E0-4E6766D8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14" y="1437166"/>
            <a:ext cx="7365595" cy="404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6C06AA77-6B9F-6AEA-5CB0-01DA23100771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A651F-EBF2-5601-BDC1-2A39CFED7C36}"/>
              </a:ext>
            </a:extLst>
          </p:cNvPr>
          <p:cNvSpPr txBox="1"/>
          <p:nvPr/>
        </p:nvSpPr>
        <p:spPr>
          <a:xfrm>
            <a:off x="218191" y="953855"/>
            <a:ext cx="385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Β)</a:t>
            </a:r>
            <a:r>
              <a:rPr lang="el-GR" b="1" dirty="0"/>
              <a:t> </a:t>
            </a:r>
            <a:r>
              <a:rPr lang="el-GR" b="1" dirty="0">
                <a:solidFill>
                  <a:srgbClr val="0000FF"/>
                </a:solidFill>
              </a:rPr>
              <a:t>Χωρίς πηγή </a:t>
            </a:r>
            <a:r>
              <a:rPr lang="el-GR" dirty="0"/>
              <a:t>(μηδενική τάση μεταξύ ανόδου-καθόδου)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0A0F6-24E9-80DC-0816-D12ED9B44E13}"/>
                  </a:ext>
                </a:extLst>
              </p:cNvPr>
              <p:cNvSpPr txBox="1"/>
              <p:nvPr/>
            </p:nvSpPr>
            <p:spPr>
              <a:xfrm>
                <a:off x="301782" y="2234197"/>
                <a:ext cx="37903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Το φωτόρευμα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𝓲</m:t>
                        </m:r>
                      </m:e>
                      <m:sub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dirty="0"/>
                  <a:t> είναι</a:t>
                </a:r>
                <a:r>
                  <a:rPr lang="en-US" dirty="0"/>
                  <a:t> </a:t>
                </a:r>
                <a:r>
                  <a:rPr lang="el-GR" dirty="0"/>
                  <a:t>μικρότερο από πριν αλλά μη μηδενικό.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0A0F6-24E9-80DC-0816-D12ED9B44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234197"/>
                <a:ext cx="3790385" cy="646331"/>
              </a:xfrm>
              <a:prstGeom prst="rect">
                <a:avLst/>
              </a:prstGeom>
              <a:blipFill>
                <a:blip r:embed="rId3"/>
                <a:stretch>
                  <a:fillRect l="-1449" t="-4717" b="-15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9F75C8-5F09-6423-2A30-055CFE651B3E}"/>
                  </a:ext>
                </a:extLst>
              </p:cNvPr>
              <p:cNvSpPr txBox="1"/>
              <p:nvPr/>
            </p:nvSpPr>
            <p:spPr>
              <a:xfrm>
                <a:off x="1171536" y="2908880"/>
                <a:ext cx="1276539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𝓲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9F75C8-5F09-6423-2A30-055CFE65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36" y="2908880"/>
                <a:ext cx="12765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BB5008-7862-3429-8BBB-7F1491860545}"/>
                  </a:ext>
                </a:extLst>
              </p:cNvPr>
              <p:cNvSpPr txBox="1"/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00FF"/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>
                    <a:solidFill>
                      <a:srgbClr val="0000FF"/>
                    </a:solidFill>
                  </a:rPr>
                  <a:t> μεγαλύτερη από τη συχνότητα κατωφλίου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( 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BB5008-7862-3429-8BBB-7F149186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blipFill>
                <a:blip r:embed="rId5"/>
                <a:stretch>
                  <a:fillRect l="-794" t="-8333" b="-2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6D40D3-5A87-B1E7-C885-ABCC990F096D}"/>
                  </a:ext>
                </a:extLst>
              </p:cNvPr>
              <p:cNvSpPr txBox="1"/>
              <p:nvPr/>
            </p:nvSpPr>
            <p:spPr>
              <a:xfrm>
                <a:off x="908986" y="1651847"/>
                <a:ext cx="180164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6D40D3-5A87-B1E7-C885-ABCC990F0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6" y="1651847"/>
                <a:ext cx="18016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Εικόνα 16" descr="Εικόνα που περιέχει κείμενο, στιγμιότυπο οθόνης, γραμμ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9E63800-9625-2CB4-6733-9EC5D55B4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4" y="3395122"/>
            <a:ext cx="3369673" cy="325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B4D4170-8447-66B3-E14B-A8E7B125084F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20518-5C13-DC45-C5AC-2FBC810B61C4}"/>
              </a:ext>
            </a:extLst>
          </p:cNvPr>
          <p:cNvSpPr txBox="1"/>
          <p:nvPr/>
        </p:nvSpPr>
        <p:spPr>
          <a:xfrm>
            <a:off x="218190" y="953855"/>
            <a:ext cx="448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Γ)</a:t>
            </a:r>
            <a:r>
              <a:rPr lang="el-GR" b="1" dirty="0"/>
              <a:t> </a:t>
            </a:r>
            <a:r>
              <a:rPr lang="el-GR" b="1" dirty="0">
                <a:solidFill>
                  <a:srgbClr val="0000FF"/>
                </a:solidFill>
              </a:rPr>
              <a:t>Αντίστροφη πόλωση </a:t>
            </a:r>
            <a:r>
              <a:rPr lang="el-GR" dirty="0"/>
              <a:t>(αρνητική τάση μεταξύ ανόδου-καθόδου)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D6DED-F6EE-690C-B42D-27605FD352A6}"/>
                  </a:ext>
                </a:extLst>
              </p:cNvPr>
              <p:cNvSpPr txBox="1"/>
              <p:nvPr/>
            </p:nvSpPr>
            <p:spPr>
              <a:xfrm>
                <a:off x="301782" y="2234197"/>
                <a:ext cx="37903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Το φωτορεύμα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𝓲</m:t>
                    </m:r>
                  </m:oMath>
                </a14:m>
                <a:r>
                  <a:rPr lang="el-GR" dirty="0"/>
                  <a:t>  είναι</a:t>
                </a:r>
                <a:r>
                  <a:rPr lang="en-US" dirty="0"/>
                  <a:t> </a:t>
                </a:r>
                <a:r>
                  <a:rPr lang="el-GR" dirty="0"/>
                  <a:t>μικρότερο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𝓲</m:t>
                        </m:r>
                      </m:e>
                      <m:sub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dirty="0"/>
                  <a:t> αλλά μη μηδενικό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D6DED-F6EE-690C-B42D-27605FD35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234197"/>
                <a:ext cx="3790385" cy="646331"/>
              </a:xfrm>
              <a:prstGeom prst="rect">
                <a:avLst/>
              </a:prstGeom>
              <a:blipFill>
                <a:blip r:embed="rId2"/>
                <a:stretch>
                  <a:fillRect l="-1449" t="-4717" b="-15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903076-B4BB-6173-C537-45D30588AF75}"/>
                  </a:ext>
                </a:extLst>
              </p:cNvPr>
              <p:cNvSpPr txBox="1"/>
              <p:nvPr/>
            </p:nvSpPr>
            <p:spPr>
              <a:xfrm>
                <a:off x="1186456" y="2972122"/>
                <a:ext cx="1276539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𝓲</m:t>
                          </m:r>
                          <m:r>
                            <a:rPr lang="el-G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𝓲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903076-B4BB-6173-C537-45D30588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56" y="2972122"/>
                <a:ext cx="12765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F7872E-B860-95E0-D069-710996B07298}"/>
                  </a:ext>
                </a:extLst>
              </p:cNvPr>
              <p:cNvSpPr txBox="1"/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00FF"/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>
                    <a:solidFill>
                      <a:srgbClr val="0000FF"/>
                    </a:solidFill>
                  </a:rPr>
                  <a:t> μεγαλύτερη από τη συχνότητα κατωφλίου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( 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F7872E-B860-95E0-D069-710996B07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blipFill>
                <a:blip r:embed="rId4"/>
                <a:stretch>
                  <a:fillRect l="-794" t="-8333" b="-2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319B7-2B8F-E262-1A9E-FCDA8DF5EECC}"/>
                  </a:ext>
                </a:extLst>
              </p:cNvPr>
              <p:cNvSpPr txBox="1"/>
              <p:nvPr/>
            </p:nvSpPr>
            <p:spPr>
              <a:xfrm>
                <a:off x="908986" y="1651847"/>
                <a:ext cx="224162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319B7-2B8F-E262-1A9E-FCDA8DF5E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6" y="1651847"/>
                <a:ext cx="22416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Θέση περιεχομένου 24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D6875698-568E-9EC7-37F5-A08E244B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99" y="953855"/>
            <a:ext cx="6474448" cy="392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Εικόνα 26" descr="Εικόνα που περιέχει κείμενο, γραμμή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8072520-2041-7849-06DD-19A0B0529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2" y="3514539"/>
            <a:ext cx="5039013" cy="319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B0FF5-691E-49C9-CE7E-6DC2D8C4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13334EB5-C6F1-18F3-3B28-2DF800E46B38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D13E9-AA95-59BD-B60B-C60E9C56CE97}"/>
              </a:ext>
            </a:extLst>
          </p:cNvPr>
          <p:cNvSpPr txBox="1"/>
          <p:nvPr/>
        </p:nvSpPr>
        <p:spPr>
          <a:xfrm>
            <a:off x="218190" y="953855"/>
            <a:ext cx="448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Δ) </a:t>
            </a:r>
            <a:r>
              <a:rPr lang="el-GR" dirty="0">
                <a:solidFill>
                  <a:srgbClr val="0000FF"/>
                </a:solidFill>
              </a:rPr>
              <a:t>Αντίστροφη πόλωση </a:t>
            </a:r>
            <a:r>
              <a:rPr lang="el-GR" dirty="0"/>
              <a:t>(αρνητική τάση μεταξύ ανόδου-καθόδου)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5F356E-4532-8D72-1D63-A720FE31F6D9}"/>
                  </a:ext>
                </a:extLst>
              </p:cNvPr>
              <p:cNvSpPr txBox="1"/>
              <p:nvPr/>
            </p:nvSpPr>
            <p:spPr>
              <a:xfrm>
                <a:off x="301782" y="2234197"/>
                <a:ext cx="44060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Όταν η τάση μειωθεί στην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l-GR" dirty="0"/>
                  <a:t> (</a:t>
                </a:r>
                <a:r>
                  <a:rPr lang="el-GR" b="1" dirty="0">
                    <a:solidFill>
                      <a:srgbClr val="0000FF"/>
                    </a:solidFill>
                  </a:rPr>
                  <a:t>τάση αποκοπής</a:t>
                </a:r>
                <a:r>
                  <a:rPr lang="el-GR" dirty="0"/>
                  <a:t>) το φωτόρευμα μηδενίζεται.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5F356E-4532-8D72-1D63-A720FE31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234197"/>
                <a:ext cx="4406019" cy="646331"/>
              </a:xfrm>
              <a:prstGeom prst="rect">
                <a:avLst/>
              </a:prstGeom>
              <a:blipFill>
                <a:blip r:embed="rId2"/>
                <a:stretch>
                  <a:fillRect l="-1247" t="-4717" b="-15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B4529D-151C-894E-ADBF-7D69B6CBE568}"/>
                  </a:ext>
                </a:extLst>
              </p:cNvPr>
              <p:cNvSpPr txBox="1"/>
              <p:nvPr/>
            </p:nvSpPr>
            <p:spPr>
              <a:xfrm>
                <a:off x="1186456" y="2974129"/>
                <a:ext cx="1276539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𝓲</m:t>
                      </m:r>
                      <m:r>
                        <a:rPr lang="el-G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B4529D-151C-894E-ADBF-7D69B6CBE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56" y="2974129"/>
                <a:ext cx="12765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0A26B-3B18-4B53-5A82-5DE0EC0DA48F}"/>
                  </a:ext>
                </a:extLst>
              </p:cNvPr>
              <p:cNvSpPr txBox="1"/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00FF"/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>
                    <a:solidFill>
                      <a:srgbClr val="0000FF"/>
                    </a:solidFill>
                  </a:rPr>
                  <a:t> μεγαλύτερη από τη συχνότητα κατωφλίου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( 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0A26B-3B18-4B53-5A82-5DE0EC0D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blipFill>
                <a:blip r:embed="rId4"/>
                <a:stretch>
                  <a:fillRect l="-794" t="-8333" b="-2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4DABE7-C025-8738-1CE4-2AE2AC1436EC}"/>
                  </a:ext>
                </a:extLst>
              </p:cNvPr>
              <p:cNvSpPr txBox="1"/>
              <p:nvPr/>
            </p:nvSpPr>
            <p:spPr>
              <a:xfrm>
                <a:off x="908986" y="1651847"/>
                <a:ext cx="180164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4DABE7-C025-8738-1CE4-2AE2AC143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6" y="1651847"/>
                <a:ext cx="18016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Εικόνα 26" descr="Εικόνα που περιέχει κείμενο, γραμμή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546FAAA-3DE5-A65F-74AB-4F37DC2BF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2" y="3514539"/>
            <a:ext cx="5039013" cy="319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Θέση περιεχομένου 4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2B188DB6-554B-654C-EAC3-2FB9BB081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47" y="919436"/>
            <a:ext cx="587509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8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FDAAE-B5A5-F605-3F3D-7B15100A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3378C7E7-D932-BAB0-D353-66E72C3FCC62}"/>
              </a:ext>
            </a:extLst>
          </p:cNvPr>
          <p:cNvSpPr txBox="1">
            <a:spLocks/>
          </p:cNvSpPr>
          <p:nvPr/>
        </p:nvSpPr>
        <p:spPr>
          <a:xfrm>
            <a:off x="8836183" y="238200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ΦΩΤΟΗΛΕΚΤΡΙΚΟ ΦΑΙΝΟΜΕΝΟ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18178-D4C4-D684-155F-D0C346C8AF61}"/>
              </a:ext>
            </a:extLst>
          </p:cNvPr>
          <p:cNvSpPr txBox="1"/>
          <p:nvPr/>
        </p:nvSpPr>
        <p:spPr>
          <a:xfrm>
            <a:off x="218190" y="953855"/>
            <a:ext cx="572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Ε) </a:t>
            </a:r>
            <a:r>
              <a:rPr lang="el-GR" dirty="0">
                <a:solidFill>
                  <a:srgbClr val="0000FF"/>
                </a:solidFill>
              </a:rPr>
              <a:t>Η </a:t>
            </a:r>
            <a:r>
              <a:rPr lang="el-GR" b="1" dirty="0">
                <a:solidFill>
                  <a:srgbClr val="0000FF"/>
                </a:solidFill>
              </a:rPr>
              <a:t>τάση αποκοπής </a:t>
            </a:r>
            <a:r>
              <a:rPr lang="el-GR" b="1" dirty="0"/>
              <a:t>δεν</a:t>
            </a:r>
            <a:r>
              <a:rPr lang="el-GR" dirty="0"/>
              <a:t> </a:t>
            </a:r>
            <a:r>
              <a:rPr lang="el-GR" b="1" dirty="0"/>
              <a:t>εξαρτάται</a:t>
            </a:r>
            <a:r>
              <a:rPr lang="el-GR" dirty="0"/>
              <a:t> από την </a:t>
            </a:r>
            <a:r>
              <a:rPr lang="el-GR" b="1" dirty="0"/>
              <a:t>ένταση</a:t>
            </a:r>
            <a:r>
              <a:rPr lang="el-GR" dirty="0"/>
              <a:t> του φωτός.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884518-6263-EFB6-F901-3637EAD617DE}"/>
                  </a:ext>
                </a:extLst>
              </p:cNvPr>
              <p:cNvSpPr txBox="1"/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00FF"/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>
                    <a:solidFill>
                      <a:srgbClr val="0000FF"/>
                    </a:solidFill>
                  </a:rPr>
                  <a:t> μεγαλύτερη από τη συχνότητα κατωφλίου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( 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884518-6263-EFB6-F901-3637EAD6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2" y="277905"/>
                <a:ext cx="6913830" cy="369332"/>
              </a:xfrm>
              <a:prstGeom prst="rect">
                <a:avLst/>
              </a:prstGeom>
              <a:blipFill>
                <a:blip r:embed="rId2"/>
                <a:stretch>
                  <a:fillRect l="-794" t="-8333" b="-2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Εικόνα 2" descr="Εικόνα που περιέχει κείμενο, διάγραμμα, γραμμ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44B0B9D-C652-420F-E4C1-26CE7A52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1" y="953855"/>
            <a:ext cx="5726919" cy="365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3851A-CF4F-9C54-F8CF-F31998FEC9E1}"/>
              </a:ext>
            </a:extLst>
          </p:cNvPr>
          <p:cNvSpPr txBox="1"/>
          <p:nvPr/>
        </p:nvSpPr>
        <p:spPr>
          <a:xfrm>
            <a:off x="218190" y="1859208"/>
            <a:ext cx="593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ΣΤ)</a:t>
            </a:r>
            <a:r>
              <a:rPr lang="el-GR" dirty="0">
                <a:solidFill>
                  <a:srgbClr val="0000FF"/>
                </a:solidFill>
              </a:rPr>
              <a:t> Η </a:t>
            </a:r>
            <a:r>
              <a:rPr lang="el-GR" b="1" dirty="0">
                <a:solidFill>
                  <a:srgbClr val="0000FF"/>
                </a:solidFill>
              </a:rPr>
              <a:t>τάση αποκοπής </a:t>
            </a:r>
            <a:r>
              <a:rPr lang="el-GR" b="1" dirty="0"/>
              <a:t>εξαρτάται</a:t>
            </a:r>
            <a:r>
              <a:rPr lang="el-GR" dirty="0"/>
              <a:t> από τη </a:t>
            </a:r>
            <a:r>
              <a:rPr lang="el-GR" b="1" dirty="0"/>
              <a:t>συχνότητα</a:t>
            </a:r>
            <a:r>
              <a:rPr lang="el-GR" dirty="0"/>
              <a:t> του φωτός.</a:t>
            </a:r>
          </a:p>
        </p:txBody>
      </p:sp>
      <p:pic>
        <p:nvPicPr>
          <p:cNvPr id="9" name="Εικόνα 8" descr="Εικόνα που περιέχει κείμενο, γραμμή, διάγραμμα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BBBD83A-E10B-C13F-EDEA-AD363246A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2" y="2535158"/>
            <a:ext cx="5395243" cy="392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4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314</Words>
  <Application>Microsoft Office PowerPoint</Application>
  <PresentationFormat>Ευρεία οθόνη</PresentationFormat>
  <Paragraphs>46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Θέμα του Office</vt:lpstr>
      <vt:lpstr>ΦΩΤΟΗΛΕΚΤΡΙΚΟ ΦΑΙΝΟΜΕΝΟ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ΦΩΤΟΗΛΕΚΤΡΙΚΟ ΦΑΙΝΟΜΕΝΟ</dc:title>
  <dc:creator>ΚΥΠΡΙΑΝΟΣ ΦΡΑΓΚΑΚΗΣ</dc:creator>
  <cp:lastModifiedBy>ΚΥΠΡΙΑΝΟΣ ΦΡΑΓΚΑΚΗΣ</cp:lastModifiedBy>
  <cp:revision>12</cp:revision>
  <dcterms:created xsi:type="dcterms:W3CDTF">2024-03-02T22:24:24Z</dcterms:created>
  <dcterms:modified xsi:type="dcterms:W3CDTF">2024-03-12T19:22:21Z</dcterms:modified>
</cp:coreProperties>
</file>