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0"/>
  </p:notesMasterIdLst>
  <p:sldIdLst>
    <p:sldId id="256" r:id="rId2"/>
    <p:sldId id="258" r:id="rId3"/>
    <p:sldId id="272" r:id="rId4"/>
    <p:sldId id="275" r:id="rId5"/>
    <p:sldId id="276" r:id="rId6"/>
    <p:sldId id="277" r:id="rId7"/>
    <p:sldId id="273" r:id="rId8"/>
    <p:sldId id="27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852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5EC0-EA2C-4F27-8244-85E6F661341C}" type="datetimeFigureOut">
              <a:rPr lang="el-GR" smtClean="0"/>
              <a:t>2/4/2024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4680-92B3-41D3-A010-3D37D6D82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46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B4680-92B3-41D3-A010-3D37D6D828C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13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6E1E7-240A-30D4-3C5B-D35A6C12B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9A2EC3E-781D-6113-17F1-318DF51C7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93AABF-B67A-366C-BEC2-EAD675C8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54E31C-59D8-4B0E-7990-67FECE1B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E9CC59-513C-C6D2-E67A-F30B9EEF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8DAAE1-6629-8846-3899-722AAF97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9D14C6-A532-6780-08C2-467C13BA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15FE15-C45F-C757-C01F-D9B1C5CE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EB03DE-8304-422E-5EA6-6CFAC78E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9C1CDD-BE4D-58F5-E090-AB65795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6FC6D0D-2BC3-482B-B784-CF7E67B7C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D0E3622-B2DC-346D-2DDE-F72168134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CBAEF1-AFF9-C80B-7FF9-674BD350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1AACC1-DB4C-DC13-CEE7-BD128EF4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502651-72B4-379C-09C7-B315EA0D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0E03B-05A2-F6A4-0C98-4935AC73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05C889-D85C-40EE-AC42-5039852A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351EA1-CAFE-817D-9A47-513771E2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6BA831-C7C5-1F4C-FF10-895F41D7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F8A2A6-E22C-1828-B569-A2DBB2B5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2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1AB5E-8242-4F00-3EFD-62686DEB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96D9D6-80C0-9F0E-B146-0A539160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F27E0E-6BB3-D8A2-32FC-51A541CB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5F50F1-D94B-7E9E-7967-DB40CC9B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6C3B3C-9007-AAF9-833E-D9B992F7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A5537C-3A31-EC5C-E96D-ED40CFD6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7F5F40-7CC3-4BB3-A2BA-A721F8EF9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F0C180-386D-54D5-01C5-9136ADE7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598B82-3BCA-8EFF-4791-6551ED75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099E01-D81C-C6F1-2172-8CCE848C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D715A31-DEDF-4807-AF70-B7FFF3D6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8A464B-04C8-C234-435C-7D58F9BA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DCF5E8-1AA5-D745-4ECC-E08D61D3A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980CFAE-D300-E655-2263-35BD8698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AAA12CF-2A0A-6CA6-2DFF-C92A6B34C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F72306-74F9-9ACE-0A0C-80BF94033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98B2C2-F718-6074-20E2-19294B5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0B05401-6E28-F4AC-EC54-4ECEDAA4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AD78068-A64E-41C8-4E45-A7CC490B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776EC4-3BD0-7134-1890-77AEA1A6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12FEB26-83A2-176A-F931-79324E6D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7CA4B15-17B8-687B-5A59-3C9B03BF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7EEE46C-3C82-5E32-459E-20447ABD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BE33C16-24DD-ACF8-C636-B3DAE9AC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AD87E1C-550D-765B-8BB2-D6BF92D3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C98A6B-97C7-5ADC-281A-25435CF3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E7CE98-74C0-0F1B-918B-3F4D4660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9D5D92-6767-E18B-336E-7AB2EB4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435724-E862-91C4-C0FF-92F344810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0DB1F31-DC7F-31F5-7893-89FD8E1D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FD74E8-5C1F-EDCE-447C-3AFC0312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D545B91-AC63-4D3C-D53A-03F9A023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2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390564-33EC-AEF0-BCC8-120D1117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0FB6D38-9875-DF8E-73B6-DE1A9D3EB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3F2BC4D-50CE-603D-BB8B-B5D80065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0BA5F3-6973-7E9E-7E48-ADE047BA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83A7EA-3766-7196-50F6-0BC0D772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C5ABCF-93A3-358C-4B1D-9C3C320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ACA9CDE-283B-ADA9-5303-91F5A1D2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01BB22-EA17-D436-56F8-9DE7AB9A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5FEBA7-03A9-5458-7B1A-A6957C6E9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40CAE4-E3B1-583B-BAEF-38EFB476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D79801-AE68-931F-6C5A-6FA10C352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Εικόνα 6" descr="Εικόνα που περιέχει φιάλη, τραπέζι, ποτό, επιτραπέζια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id="{99DAC777-32D2-2008-47A9-C351C2D4F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" r="-1" b="21414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 descr="Κυματιστή 3D Art">
            <a:extLst>
              <a:ext uri="{FF2B5EF4-FFF2-40B4-BE49-F238E27FC236}">
                <a16:creationId xmlns:a16="http://schemas.microsoft.com/office/drawing/2014/main" id="{58B22969-CE61-0F99-82CA-4FF8B929F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23" r="-1" b="24256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2BD4B55-E33E-9150-BC11-22810FB18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l-GR" sz="3100" b="1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ΠΡΟΣΔΙΟΡΙΣΜΟΣ ΤΗΣ ΠΕΡΙΕΚΤΙΚΟΤΗΤΑΣ </a:t>
            </a:r>
            <a:br>
              <a:rPr lang="el-GR" sz="3100" b="1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l-GR" sz="3100" b="1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ΑΛΚΟΟΛΟΥΧΩΝ ΔΙΑΛΥΜΑΤΩΝ </a:t>
            </a:r>
            <a:br>
              <a:rPr lang="el-GR" sz="3100" b="1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l-GR" sz="3100" b="1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ΣΕ ΑΙΘΑΝΟΛΗ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7DDB7B-A460-AD26-13BB-CF9D78F05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l-GR" sz="2000" b="1">
                <a:solidFill>
                  <a:schemeClr val="bg1"/>
                </a:solidFill>
              </a:rPr>
              <a:t>ΕΚΦΕ</a:t>
            </a:r>
            <a:r>
              <a:rPr lang="el-GR" sz="2000">
                <a:solidFill>
                  <a:schemeClr val="bg1"/>
                </a:solidFill>
              </a:rPr>
              <a:t> </a:t>
            </a:r>
            <a:r>
              <a:rPr lang="el-GR" sz="2000" b="1">
                <a:solidFill>
                  <a:schemeClr val="bg1"/>
                </a:solidFill>
              </a:rPr>
              <a:t>ΑΛΙΜΟΥ 2024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EAAAB-2ABD-EB80-A97F-AD62D809088B}"/>
              </a:ext>
            </a:extLst>
          </p:cNvPr>
          <p:cNvSpPr txBox="1">
            <a:spLocks/>
          </p:cNvSpPr>
          <p:nvPr/>
        </p:nvSpPr>
        <p:spPr>
          <a:xfrm>
            <a:off x="403180" y="226422"/>
            <a:ext cx="10810875" cy="137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ctr">
              <a:lnSpc>
                <a:spcPct val="107000"/>
              </a:lnSpc>
              <a:spcAft>
                <a:spcPts val="600"/>
              </a:spcAft>
            </a:pPr>
            <a:r>
              <a:rPr lang="el-GR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Προσδιορισμός των αλκοολικών βαθμών % </a:t>
            </a:r>
            <a:r>
              <a:rPr lang="en-US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 </a:t>
            </a:r>
            <a:r>
              <a:rPr lang="el-GR" sz="36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για:</a:t>
            </a:r>
            <a:endParaRPr lang="el-G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33F7C1BE-0EBF-77FA-F142-0EEFA0BC3F0A}"/>
              </a:ext>
            </a:extLst>
          </p:cNvPr>
          <p:cNvSpPr txBox="1">
            <a:spLocks/>
          </p:cNvSpPr>
          <p:nvPr/>
        </p:nvSpPr>
        <p:spPr>
          <a:xfrm>
            <a:off x="973478" y="2315621"/>
            <a:ext cx="9275422" cy="722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41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Υδατικό διάλυμα αιθυλικής αλκοόλης</a:t>
            </a:r>
            <a:endParaRPr lang="el-GR" sz="41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5EFBAD7-0439-51D4-7C57-972ADE8161C7}"/>
              </a:ext>
            </a:extLst>
          </p:cNvPr>
          <p:cNvSpPr txBox="1">
            <a:spLocks/>
          </p:cNvSpPr>
          <p:nvPr/>
        </p:nvSpPr>
        <p:spPr>
          <a:xfrm>
            <a:off x="973479" y="3856931"/>
            <a:ext cx="3255622" cy="7228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l-GR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Τσίπουρο</a:t>
            </a:r>
            <a:endParaRPr lang="el-GR" sz="32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2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EAAAB-2ABD-EB80-A97F-AD62D809088B}"/>
              </a:ext>
            </a:extLst>
          </p:cNvPr>
          <p:cNvSpPr txBox="1">
            <a:spLocks/>
          </p:cNvSpPr>
          <p:nvPr/>
        </p:nvSpPr>
        <p:spPr>
          <a:xfrm>
            <a:off x="6943725" y="83548"/>
            <a:ext cx="5048250" cy="44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l-G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Προσδιορισμός των αλκοολικών βαθμών % </a:t>
            </a:r>
            <a:r>
              <a:rPr lang="en-US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endParaRPr lang="el-G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33F7C1BE-0EBF-77FA-F142-0EEFA0BC3F0A}"/>
              </a:ext>
            </a:extLst>
          </p:cNvPr>
          <p:cNvSpPr txBox="1">
            <a:spLocks/>
          </p:cNvSpPr>
          <p:nvPr/>
        </p:nvSpPr>
        <p:spPr>
          <a:xfrm>
            <a:off x="306728" y="382047"/>
            <a:ext cx="4436722" cy="513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7000"/>
              </a:lnSpc>
              <a:spcAft>
                <a:spcPts val="600"/>
              </a:spcAft>
            </a:pPr>
            <a:r>
              <a:rPr lang="el-GR" sz="3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Τι είναι το αλκοολόμετρο:</a:t>
            </a:r>
            <a:endParaRPr lang="el-GR" sz="30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 descr="Εικόνα που περιέχει κείμενο, εσωτερικός χώρος, θερμόμε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1FB8145B-B49C-397B-718C-EF943429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2344" y="-1354690"/>
            <a:ext cx="1400967" cy="8990045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Εργαστηριακός εξοπλισμός, ιατρικός εξοπλισμό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FA72A7E-6288-2C3E-368C-5E8CDCE2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736341"/>
            <a:ext cx="1600200" cy="53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4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EAAAB-2ABD-EB80-A97F-AD62D809088B}"/>
              </a:ext>
            </a:extLst>
          </p:cNvPr>
          <p:cNvSpPr txBox="1">
            <a:spLocks/>
          </p:cNvSpPr>
          <p:nvPr/>
        </p:nvSpPr>
        <p:spPr>
          <a:xfrm>
            <a:off x="6943725" y="83548"/>
            <a:ext cx="5048250" cy="44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l-G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Προσδιορισμός των αλκοολικών βαθμών % </a:t>
            </a:r>
            <a:r>
              <a:rPr lang="en-US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endParaRPr lang="el-G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33F7C1BE-0EBF-77FA-F142-0EEFA0BC3F0A}"/>
              </a:ext>
            </a:extLst>
          </p:cNvPr>
          <p:cNvSpPr txBox="1">
            <a:spLocks/>
          </p:cNvSpPr>
          <p:nvPr/>
        </p:nvSpPr>
        <p:spPr>
          <a:xfrm>
            <a:off x="306728" y="382047"/>
            <a:ext cx="4436722" cy="513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7000"/>
              </a:lnSpc>
              <a:spcAft>
                <a:spcPts val="600"/>
              </a:spcAft>
            </a:pPr>
            <a:r>
              <a:rPr lang="el-GR" sz="3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Τι είναι το αλκοολόμετρο:</a:t>
            </a:r>
            <a:endParaRPr lang="el-GR" sz="30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 descr="Εικόνα που περιέχει κείμενο, εσωτερικός χώρος, θερμόμε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1FB8145B-B49C-397B-718C-EF943429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2344" y="-2583415"/>
            <a:ext cx="1400967" cy="8990045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Εργαστηριακός εξοπλισμός, ιατρικός εξοπλισμό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FA72A7E-6288-2C3E-368C-5E8CDCE2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736341"/>
            <a:ext cx="1600200" cy="5385318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F6226121-A72E-626E-2E7C-72CE1FC5F48B}"/>
              </a:ext>
            </a:extLst>
          </p:cNvPr>
          <p:cNvSpPr txBox="1">
            <a:spLocks/>
          </p:cNvSpPr>
          <p:nvPr/>
        </p:nvSpPr>
        <p:spPr>
          <a:xfrm>
            <a:off x="477805" y="3366015"/>
            <a:ext cx="8666195" cy="20918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Όταν το όργανο εμβαπτισθεί σε αλκοολούχο διάλυμα </a:t>
            </a: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αγνώστου περιεκτικότητας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σε </a:t>
            </a: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αλκοόλη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αρκεί η ανάγνωση της ένδειξης στο σημείο του στελέχους που θα ισορροπήσει στην επιφάνεια του διαλύματος η οποία και αποτελεί τον </a:t>
            </a: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αλκοολικό βαθμό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του διαλύματος.</a:t>
            </a:r>
            <a:endParaRPr lang="el-GR" sz="24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F6FF7F3E-9893-44D6-1872-E4B1882FAEEC}"/>
              </a:ext>
            </a:extLst>
          </p:cNvPr>
          <p:cNvSpPr txBox="1">
            <a:spLocks/>
          </p:cNvSpPr>
          <p:nvPr/>
        </p:nvSpPr>
        <p:spPr>
          <a:xfrm>
            <a:off x="477805" y="5646877"/>
            <a:ext cx="3151220" cy="454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l-GR" sz="24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Πως βαθμονομείται;</a:t>
            </a:r>
          </a:p>
        </p:txBody>
      </p:sp>
    </p:spTree>
    <p:extLst>
      <p:ext uri="{BB962C8B-B14F-4D97-AF65-F5344CB8AC3E}">
        <p14:creationId xmlns:p14="http://schemas.microsoft.com/office/powerpoint/2010/main" val="24296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EAAAB-2ABD-EB80-A97F-AD62D809088B}"/>
              </a:ext>
            </a:extLst>
          </p:cNvPr>
          <p:cNvSpPr txBox="1">
            <a:spLocks/>
          </p:cNvSpPr>
          <p:nvPr/>
        </p:nvSpPr>
        <p:spPr>
          <a:xfrm>
            <a:off x="6943725" y="83548"/>
            <a:ext cx="5048250" cy="44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l-G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Προσδιορισμός των αλκοολικών βαθμών % </a:t>
            </a:r>
            <a:r>
              <a:rPr lang="en-US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endParaRPr lang="el-G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33F7C1BE-0EBF-77FA-F142-0EEFA0BC3F0A}"/>
              </a:ext>
            </a:extLst>
          </p:cNvPr>
          <p:cNvSpPr txBox="1">
            <a:spLocks/>
          </p:cNvSpPr>
          <p:nvPr/>
        </p:nvSpPr>
        <p:spPr>
          <a:xfrm>
            <a:off x="200025" y="83548"/>
            <a:ext cx="2848444" cy="306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7000"/>
              </a:lnSpc>
              <a:spcAft>
                <a:spcPts val="600"/>
              </a:spcAft>
            </a:pPr>
            <a:r>
              <a:rPr lang="el-GR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Τι είναι το αλκοολόμετρο:</a:t>
            </a:r>
            <a:endParaRPr lang="el-GR" sz="1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 descr="Εικόνα που περιέχει κείμενο, Εργαστηριακός εξοπλισμός, ιατρικός εξοπλισμό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FA72A7E-6288-2C3E-368C-5E8CDCE2A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736341"/>
            <a:ext cx="1600200" cy="5385318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έγγραφο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4AA2C99-746E-1A40-4132-02C3A9F9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68" y="736341"/>
            <a:ext cx="4370861" cy="56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EAAAB-2ABD-EB80-A97F-AD62D809088B}"/>
              </a:ext>
            </a:extLst>
          </p:cNvPr>
          <p:cNvSpPr txBox="1">
            <a:spLocks/>
          </p:cNvSpPr>
          <p:nvPr/>
        </p:nvSpPr>
        <p:spPr>
          <a:xfrm>
            <a:off x="6943725" y="83548"/>
            <a:ext cx="5048250" cy="44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l-G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Προσδιορισμός των αλκοολικών βαθμών % </a:t>
            </a:r>
            <a:r>
              <a:rPr lang="en-US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endParaRPr lang="el-G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33F7C1BE-0EBF-77FA-F142-0EEFA0BC3F0A}"/>
              </a:ext>
            </a:extLst>
          </p:cNvPr>
          <p:cNvSpPr txBox="1">
            <a:spLocks/>
          </p:cNvSpPr>
          <p:nvPr/>
        </p:nvSpPr>
        <p:spPr>
          <a:xfrm>
            <a:off x="200025" y="83548"/>
            <a:ext cx="2848444" cy="306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7000"/>
              </a:lnSpc>
              <a:spcAft>
                <a:spcPts val="600"/>
              </a:spcAft>
            </a:pPr>
            <a:r>
              <a:rPr lang="el-GR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Τι είναι το αλκοολόμετρο:</a:t>
            </a:r>
            <a:endParaRPr lang="el-GR" sz="1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 descr="Εικόνα που περιέχει κείμενο, Εργαστηριακός εξοπλισμός, ιατρικός εξοπλισμό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FA72A7E-6288-2C3E-368C-5E8CDCE2A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736341"/>
            <a:ext cx="1600200" cy="5385318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έγγραφο, ασπρόμαυρ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B74EA85-AC9F-BC5C-91B7-A0821E91B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47" y="736341"/>
            <a:ext cx="5842400" cy="58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5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EAAAB-2ABD-EB80-A97F-AD62D809088B}"/>
              </a:ext>
            </a:extLst>
          </p:cNvPr>
          <p:cNvSpPr txBox="1">
            <a:spLocks/>
          </p:cNvSpPr>
          <p:nvPr/>
        </p:nvSpPr>
        <p:spPr>
          <a:xfrm>
            <a:off x="6943725" y="83548"/>
            <a:ext cx="5048250" cy="44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l-G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Προσδιορισμός των αλκοολικών βαθμών % </a:t>
            </a:r>
            <a:r>
              <a:rPr lang="en-US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endParaRPr lang="el-G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33F7C1BE-0EBF-77FA-F142-0EEFA0BC3F0A}"/>
              </a:ext>
            </a:extLst>
          </p:cNvPr>
          <p:cNvSpPr txBox="1">
            <a:spLocks/>
          </p:cNvSpPr>
          <p:nvPr/>
        </p:nvSpPr>
        <p:spPr>
          <a:xfrm>
            <a:off x="306728" y="382047"/>
            <a:ext cx="2474572" cy="513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7000"/>
              </a:lnSpc>
              <a:spcAft>
                <a:spcPts val="600"/>
              </a:spcAft>
            </a:pPr>
            <a:r>
              <a:rPr lang="el-GR" sz="3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</a:t>
            </a:r>
            <a:r>
              <a:rPr lang="el-GR" sz="3200" b="1" baseline="30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ο</a:t>
            </a:r>
            <a:r>
              <a:rPr lang="el-GR" sz="3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ΠΕΙΡΑΜΑ: </a:t>
            </a:r>
            <a:endParaRPr lang="el-GR" sz="3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AB2D2F7D-0FDE-5D7F-96C4-84E2030ACBCF}"/>
              </a:ext>
            </a:extLst>
          </p:cNvPr>
          <p:cNvSpPr txBox="1">
            <a:spLocks/>
          </p:cNvSpPr>
          <p:nvPr/>
        </p:nvSpPr>
        <p:spPr>
          <a:xfrm>
            <a:off x="983002" y="913893"/>
            <a:ext cx="10225996" cy="971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7000"/>
              </a:lnSpc>
              <a:spcAft>
                <a:spcPts val="600"/>
              </a:spcAft>
            </a:pPr>
            <a:r>
              <a:rPr lang="el-GR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Δημιουργία υδατικού διαλύματος </a:t>
            </a:r>
            <a:r>
              <a:rPr lang="el-G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αιθυλικής αλκοόλης 15% </a:t>
            </a: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</a:t>
            </a:r>
            <a:r>
              <a:rPr lang="el-G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/</a:t>
            </a: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</a:t>
            </a:r>
            <a:r>
              <a:rPr lang="el-G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l-GR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και μέτρηση των αλκοολικών βαθμών με το αλκοολόμετρο.</a:t>
            </a:r>
            <a:endParaRPr lang="el-GR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Πλαίσιο κειμένου 2">
            <a:extLst>
              <a:ext uri="{FF2B5EF4-FFF2-40B4-BE49-F238E27FC236}">
                <a16:creationId xmlns:a16="http://schemas.microsoft.com/office/drawing/2014/main" id="{41611333-9AEC-0E70-A1C2-92E45BD4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515" y="5628767"/>
            <a:ext cx="8033386" cy="4298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l-GR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Αλκοολικοί βαθμοί:  ……… % </a:t>
            </a:r>
            <a:r>
              <a:rPr lang="en-US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r>
              <a:rPr lang="el-GR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//       θερμοκρασία       θ = ............ </a:t>
            </a:r>
            <a:r>
              <a:rPr lang="en-US" sz="2000" b="1" kern="100" baseline="300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endParaRPr lang="el-GR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817C4A00-723D-4B81-BA83-9BD2D26E0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16269"/>
              </p:ext>
            </p:extLst>
          </p:nvPr>
        </p:nvGraphicFramePr>
        <p:xfrm>
          <a:off x="2079307" y="2381250"/>
          <a:ext cx="8033386" cy="285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5404">
                  <a:extLst>
                    <a:ext uri="{9D8B030D-6E8A-4147-A177-3AD203B41FA5}">
                      <a16:colId xmlns:a16="http://schemas.microsoft.com/office/drawing/2014/main" val="247690277"/>
                    </a:ext>
                  </a:extLst>
                </a:gridCol>
                <a:gridCol w="3757982">
                  <a:extLst>
                    <a:ext uri="{9D8B030D-6E8A-4147-A177-3AD203B41FA5}">
                      <a16:colId xmlns:a16="http://schemas.microsoft.com/office/drawing/2014/main" val="3083078118"/>
                    </a:ext>
                  </a:extLst>
                </a:gridCol>
              </a:tblGrid>
              <a:tr h="474476">
                <a:tc gridSpan="2">
                  <a:txBody>
                    <a:bodyPr/>
                    <a:lstStyle/>
                    <a:p>
                      <a:pPr indent="-228600" algn="ctr">
                        <a:lnSpc>
                          <a:spcPts val="1060"/>
                        </a:lnSpc>
                        <a:spcAft>
                          <a:spcPts val="1300"/>
                        </a:spcAft>
                      </a:pPr>
                      <a:r>
                        <a:rPr lang="el-GR" sz="2000" kern="100">
                          <a:effectLst/>
                        </a:rPr>
                        <a:t>Πίνακας 1:  Απαιτούμενα όργανα – Υλικά</a:t>
                      </a:r>
                      <a:endParaRPr lang="el-GR" sz="20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186299"/>
                  </a:ext>
                </a:extLst>
              </a:tr>
              <a:tr h="478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kern="100">
                          <a:effectLst/>
                        </a:rPr>
                        <a:t>Όργανα - συσκευές</a:t>
                      </a:r>
                      <a:endParaRPr lang="el-GR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kern="100">
                          <a:effectLst/>
                        </a:rPr>
                        <a:t>Αντιδραστήρια - υλικά</a:t>
                      </a:r>
                      <a:endParaRPr lang="el-GR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054981"/>
                  </a:ext>
                </a:extLst>
              </a:tr>
              <a:tr h="190431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950"/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</a:tabLst>
                      </a:pPr>
                      <a:r>
                        <a:rPr lang="el-GR" sz="2000" u="none" strike="noStrike" kern="100" spc="0" dirty="0">
                          <a:effectLst/>
                        </a:rPr>
                        <a:t>Ογκομετρικός κύλινδρος 100 </a:t>
                      </a:r>
                      <a:r>
                        <a:rPr lang="en-US" sz="2000" u="none" strike="noStrike" kern="100" spc="0" dirty="0">
                          <a:effectLst/>
                        </a:rPr>
                        <a:t>mL</a:t>
                      </a:r>
                      <a:endParaRPr lang="el-GR" sz="2000" u="none" strike="noStrike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950"/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</a:tabLst>
                      </a:pPr>
                      <a:r>
                        <a:rPr lang="el-GR" sz="2000" u="none" strike="noStrike" kern="100" spc="0" dirty="0">
                          <a:effectLst/>
                        </a:rPr>
                        <a:t>Ογκομετρικός κύλινδρος 10 </a:t>
                      </a:r>
                      <a:r>
                        <a:rPr lang="en-US" sz="2000" u="none" strike="noStrike" kern="100" spc="0" dirty="0">
                          <a:effectLst/>
                        </a:rPr>
                        <a:t>mL</a:t>
                      </a:r>
                      <a:endParaRPr lang="el-GR" sz="2000" u="none" strike="noStrike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950"/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</a:tabLst>
                      </a:pPr>
                      <a:r>
                        <a:rPr lang="el-GR" sz="2000" u="none" strike="noStrike" kern="100" spc="0" dirty="0">
                          <a:effectLst/>
                        </a:rPr>
                        <a:t>Αλκοολόμετρο-Θερμόμετρο</a:t>
                      </a:r>
                      <a:endParaRPr lang="el-GR" sz="2000" u="none" strike="noStrike" kern="100" spc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950"/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</a:tabLst>
                      </a:pPr>
                      <a:r>
                        <a:rPr lang="el-GR" sz="2000" u="none" strike="noStrike" kern="100" spc="0" dirty="0">
                          <a:effectLst/>
                        </a:rPr>
                        <a:t>Απιοντισμένο νερό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950"/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</a:tabLst>
                      </a:pPr>
                      <a:r>
                        <a:rPr lang="el-GR" sz="2000" u="none" strike="noStrike" kern="100" spc="0" dirty="0">
                          <a:effectLst/>
                        </a:rPr>
                        <a:t>Αιθυλική αλκοόλη 93</a:t>
                      </a:r>
                      <a:r>
                        <a:rPr lang="el-GR" sz="2000" u="none" strike="noStrike" kern="100" spc="0" baseline="30000" dirty="0">
                          <a:effectLst/>
                        </a:rPr>
                        <a:t>ο</a:t>
                      </a:r>
                      <a:endParaRPr lang="el-GR" sz="2000" u="none" strike="noStrike" kern="100" spc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950"/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</a:tabLst>
                      </a:pPr>
                      <a:r>
                        <a:rPr lang="el-GR" sz="2000" u="none" strike="noStrike" kern="100" spc="0" dirty="0">
                          <a:effectLst/>
                        </a:rPr>
                        <a:t>Τσίπουρο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el-GR" sz="2000" kern="100" dirty="0">
                          <a:effectLst/>
                        </a:rPr>
                        <a:t> </a:t>
                      </a:r>
                      <a:endParaRPr lang="el-GR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506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0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EAAAB-2ABD-EB80-A97F-AD62D809088B}"/>
              </a:ext>
            </a:extLst>
          </p:cNvPr>
          <p:cNvSpPr txBox="1">
            <a:spLocks/>
          </p:cNvSpPr>
          <p:nvPr/>
        </p:nvSpPr>
        <p:spPr>
          <a:xfrm>
            <a:off x="6943725" y="83548"/>
            <a:ext cx="5048250" cy="44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l-G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Προσδιορισμός των αλκοολικών βαθμών % </a:t>
            </a:r>
            <a:r>
              <a:rPr lang="en-US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endParaRPr lang="el-G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33F7C1BE-0EBF-77FA-F142-0EEFA0BC3F0A}"/>
              </a:ext>
            </a:extLst>
          </p:cNvPr>
          <p:cNvSpPr txBox="1">
            <a:spLocks/>
          </p:cNvSpPr>
          <p:nvPr/>
        </p:nvSpPr>
        <p:spPr>
          <a:xfrm>
            <a:off x="306728" y="382047"/>
            <a:ext cx="2474572" cy="513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7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el-GR" sz="3200" b="1" baseline="30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ο</a:t>
            </a:r>
            <a:r>
              <a:rPr lang="el-GR" sz="3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ΠΕΙΡΑΜΑ: </a:t>
            </a:r>
            <a:endParaRPr lang="el-GR" sz="3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AB2D2F7D-0FDE-5D7F-96C4-84E2030ACBCF}"/>
              </a:ext>
            </a:extLst>
          </p:cNvPr>
          <p:cNvSpPr txBox="1">
            <a:spLocks/>
          </p:cNvSpPr>
          <p:nvPr/>
        </p:nvSpPr>
        <p:spPr>
          <a:xfrm>
            <a:off x="983002" y="1521822"/>
            <a:ext cx="10225996" cy="440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l-GR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Μέτρηση των αλκοολικών βαθμών του </a:t>
            </a:r>
            <a:r>
              <a:rPr lang="el-GR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τσίπουρου</a:t>
            </a:r>
            <a:r>
              <a:rPr lang="el-GR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με το αλκοολόμετρο.</a:t>
            </a:r>
            <a:endParaRPr lang="el-GR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Πλαίσιο κειμένου 2">
            <a:extLst>
              <a:ext uri="{FF2B5EF4-FFF2-40B4-BE49-F238E27FC236}">
                <a16:creationId xmlns:a16="http://schemas.microsoft.com/office/drawing/2014/main" id="{41611333-9AEC-0E70-A1C2-92E45BD4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740" y="2999105"/>
            <a:ext cx="8033386" cy="4298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l-GR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Αλκοολικοί βαθμοί:  ……… % </a:t>
            </a:r>
            <a:r>
              <a:rPr lang="en-US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</a:t>
            </a:r>
            <a:r>
              <a:rPr lang="el-GR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//       θερμοκρασία       θ = ............ </a:t>
            </a:r>
            <a:r>
              <a:rPr lang="en-US" sz="2000" b="1" kern="100" baseline="300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endParaRPr lang="el-GR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247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211</Words>
  <Application>Microsoft Office PowerPoint</Application>
  <PresentationFormat>Ευρεία οθόνη</PresentationFormat>
  <Paragraphs>34</Paragraphs>
  <Slides>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Θέμα του Office</vt:lpstr>
      <vt:lpstr>ΠΡΟΣΔΙΟΡΙΣΜΟΣ ΤΗΣ ΠΕΡΙΕΚΤΙΚΟΤΗΤΑΣ  ΑΛΚΟΟΛΟΥΧΩΝ ΔΙΑΛΥΜΑΤΩΝ  ΣΕ ΑΙΘΑΝΟΛΗ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ΦΩΤΟΗΛΕΚΤΡΙΚΟ ΦΑΙΝΟΜΕΝΟ</dc:title>
  <dc:creator>ΚΥΠΡΙΑΝΟΣ ΦΡΑΓΚΑΚΗΣ</dc:creator>
  <cp:lastModifiedBy>ΚΥΠΡΙΑΝΟΣ ΦΡΑΓΚΑΚΗΣ</cp:lastModifiedBy>
  <cp:revision>14</cp:revision>
  <dcterms:created xsi:type="dcterms:W3CDTF">2024-03-02T22:24:24Z</dcterms:created>
  <dcterms:modified xsi:type="dcterms:W3CDTF">2024-04-01T22:12:02Z</dcterms:modified>
</cp:coreProperties>
</file>