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3"/>
  </p:notesMasterIdLst>
  <p:sldIdLst>
    <p:sldId id="256" r:id="rId2"/>
    <p:sldId id="265" r:id="rId3"/>
    <p:sldId id="266" r:id="rId4"/>
    <p:sldId id="258" r:id="rId5"/>
    <p:sldId id="267" r:id="rId6"/>
    <p:sldId id="264" r:id="rId7"/>
    <p:sldId id="272" r:id="rId8"/>
    <p:sldId id="268" r:id="rId9"/>
    <p:sldId id="271" r:id="rId10"/>
    <p:sldId id="273" r:id="rId11"/>
    <p:sldId id="270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5EC0-EA2C-4F27-8244-85E6F661341C}" type="datetimeFigureOut">
              <a:rPr lang="el-GR" smtClean="0"/>
              <a:t>18/4/2024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4680-92B3-41D3-A010-3D37D6D828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46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B4680-92B3-41D3-A010-3D37D6D828C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3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6E1E7-240A-30D4-3C5B-D35A6C12B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A2EC3E-781D-6113-17F1-318DF51C7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93AABF-B67A-366C-BEC2-EAD675C8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54E31C-59D8-4B0E-7990-67FECE1B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E9CC59-513C-C6D2-E67A-F30B9EEF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8DAAE1-6629-8846-3899-722AAF97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9D14C6-A532-6780-08C2-467C13BA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15FE15-C45F-C757-C01F-D9B1C5CE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EB03DE-8304-422E-5EA6-6CFAC78E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9C1CDD-BE4D-58F5-E090-AB65795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FC6D0D-2BC3-482B-B784-CF7E67B7C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D0E3622-B2DC-346D-2DDE-F72168134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CBAEF1-AFF9-C80B-7FF9-674BD350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1AACC1-DB4C-DC13-CEE7-BD128EF4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502651-72B4-379C-09C7-B315EA0D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0E03B-05A2-F6A4-0C98-4935AC73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05C889-D85C-40EE-AC42-5039852A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351EA1-CAFE-817D-9A47-513771E2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6BA831-C7C5-1F4C-FF10-895F41D7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F8A2A6-E22C-1828-B569-A2DBB2B5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E1AB5E-8242-4F00-3EFD-62686DEB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96D9D6-80C0-9F0E-B146-0A539160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F27E0E-6BB3-D8A2-32FC-51A541CB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5F50F1-D94B-7E9E-7967-DB40CC9B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C3B3C-9007-AAF9-833E-D9B992F7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A5537C-3A31-EC5C-E96D-ED40CFD6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7F5F40-7CC3-4BB3-A2BA-A721F8EF9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F0C180-386D-54D5-01C5-9136ADE7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598B82-3BCA-8EFF-4791-6551ED75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099E01-D81C-C6F1-2172-8CCE848C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715A31-DEDF-4807-AF70-B7FFF3D6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8A464B-04C8-C234-435C-7D58F9BA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DCF5E8-1AA5-D745-4ECC-E08D61D3A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980CFAE-D300-E655-2263-35BD8698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AAA12CF-2A0A-6CA6-2DFF-C92A6B34C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F72306-74F9-9ACE-0A0C-80BF94033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98B2C2-F718-6074-20E2-19294B5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0B05401-6E28-F4AC-EC54-4ECEDAA4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AD78068-A64E-41C8-4E45-A7CC490B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776EC4-3BD0-7134-1890-77AEA1A6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2FEB26-83A2-176A-F931-79324E6D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7CA4B15-17B8-687B-5A59-3C9B03BF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7EEE46C-3C82-5E32-459E-20447ABD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BE33C16-24DD-ACF8-C636-B3DAE9AC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AD87E1C-550D-765B-8BB2-D6BF92D3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C98A6B-97C7-5ADC-281A-25435CF3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7CE98-74C0-0F1B-918B-3F4D4660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9D5D92-6767-E18B-336E-7AB2EB4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435724-E862-91C4-C0FF-92F344810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0DB1F31-DC7F-31F5-7893-89FD8E1D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FD74E8-5C1F-EDCE-447C-3AFC0312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D545B91-AC63-4D3C-D53A-03F9A023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2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90564-33EC-AEF0-BCC8-120D1117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0FB6D38-9875-DF8E-73B6-DE1A9D3EB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3F2BC4D-50CE-603D-BB8B-B5D80065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0BA5F3-6973-7E9E-7E48-ADE047BA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83A7EA-3766-7196-50F6-0BC0D772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C5ABCF-93A3-358C-4B1D-9C3C320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ACA9CDE-283B-ADA9-5303-91F5A1D2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01BB22-EA17-D436-56F8-9DE7AB9A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5FEBA7-03A9-5458-7B1A-A6957C6E9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40CAE4-E3B1-583B-BAEF-38EFB476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D79801-AE68-931F-6C5A-6FA10C352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Κυματιστή 3D Art">
            <a:extLst>
              <a:ext uri="{FF2B5EF4-FFF2-40B4-BE49-F238E27FC236}">
                <a16:creationId xmlns:a16="http://schemas.microsoft.com/office/drawing/2014/main" id="{58B22969-CE61-0F99-82CA-4FF8B929F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7DDB7B-A460-AD26-13BB-CF9D78F05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066" y="5921424"/>
            <a:ext cx="3542512" cy="411069"/>
          </a:xfrm>
        </p:spPr>
        <p:txBody>
          <a:bodyPr>
            <a:normAutofit/>
          </a:bodyPr>
          <a:lstStyle/>
          <a:p>
            <a:r>
              <a:rPr lang="el-GR" sz="2200" b="1" dirty="0">
                <a:solidFill>
                  <a:srgbClr val="0000FF"/>
                </a:solidFill>
              </a:rPr>
              <a:t>ΕΚΦΕ</a:t>
            </a:r>
            <a:r>
              <a:rPr lang="el-GR" sz="2200" dirty="0">
                <a:solidFill>
                  <a:srgbClr val="0000FF"/>
                </a:solidFill>
              </a:rPr>
              <a:t> </a:t>
            </a:r>
            <a:r>
              <a:rPr lang="el-GR" sz="2200" b="1" dirty="0">
                <a:solidFill>
                  <a:srgbClr val="0000FF"/>
                </a:solidFill>
              </a:rPr>
              <a:t>ΑΛΙΜΟΥ 2024</a:t>
            </a:r>
          </a:p>
        </p:txBody>
      </p:sp>
      <p:sp>
        <p:nvSpPr>
          <p:cNvPr id="7" name="Πλαίσιο κειμένου 1">
            <a:extLst>
              <a:ext uri="{FF2B5EF4-FFF2-40B4-BE49-F238E27FC236}">
                <a16:creationId xmlns:a16="http://schemas.microsoft.com/office/drawing/2014/main" id="{B21229D6-F752-17B4-458F-AE43A907AE8E}"/>
              </a:ext>
            </a:extLst>
          </p:cNvPr>
          <p:cNvSpPr txBox="1"/>
          <p:nvPr/>
        </p:nvSpPr>
        <p:spPr>
          <a:xfrm>
            <a:off x="2434141" y="615192"/>
            <a:ext cx="5996940" cy="265176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4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ΔΙΑΤΗΡΗΣΗ </a:t>
            </a:r>
            <a:endParaRPr lang="el-G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4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ΜΗΧ. ΕΝΕΡΓΕΙΑΣ</a:t>
            </a:r>
            <a:endParaRPr lang="el-G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4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ΣΤΗΝ ΕΛΕΥΘΕΡΗ ΠΤΩΣΗ</a:t>
            </a:r>
            <a:endParaRPr lang="el-G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4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B25C3A-CC82-9C08-841D-2EC3DDCD6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02" y="3769165"/>
            <a:ext cx="8068155" cy="28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7E7D7C0-C92A-C092-702C-AB2C58984B31}"/>
              </a:ext>
            </a:extLst>
          </p:cNvPr>
          <p:cNvSpPr txBox="1">
            <a:spLocks/>
          </p:cNvSpPr>
          <p:nvPr/>
        </p:nvSpPr>
        <p:spPr>
          <a:xfrm>
            <a:off x="667482" y="1047237"/>
            <a:ext cx="2519856" cy="465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πείραμα:</a:t>
            </a:r>
          </a:p>
        </p:txBody>
      </p: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2672BA31-060D-D7D1-8079-1BEA9112F57B}"/>
              </a:ext>
            </a:extLst>
          </p:cNvPr>
          <p:cNvSpPr txBox="1">
            <a:spLocks/>
          </p:cNvSpPr>
          <p:nvPr/>
        </p:nvSpPr>
        <p:spPr>
          <a:xfrm>
            <a:off x="667481" y="1926527"/>
            <a:ext cx="3514952" cy="181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χρονόμετρο θα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ενεργοποιηθεί</a:t>
            </a: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χτυπώντας το χάρακα ώστε να πέσει η σφαίρα (</a:t>
            </a:r>
            <a:r>
              <a:rPr lang="el-GR" sz="2400" b="1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έναρξη της ελεύθερης πτώσης</a:t>
            </a: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l-G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Υπότιτλος 2">
            <a:extLst>
              <a:ext uri="{FF2B5EF4-FFF2-40B4-BE49-F238E27FC236}">
                <a16:creationId xmlns:a16="http://schemas.microsoft.com/office/drawing/2014/main" id="{CA661C7F-9937-114A-58A3-983988710236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35" name="Εικόνα 3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C7AD5E0-AC96-CFAD-1A43-42079B9A3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45" y="147484"/>
            <a:ext cx="899753" cy="899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Εικόνα 3" descr="Εικόνα που περιέχει εργαλείο, εσωτερικός χώρος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5E55D78-E645-3EBB-E579-8FA26FE46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28" y="346648"/>
            <a:ext cx="1053553" cy="133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 descr="Εικόνα που περιέχει κείμενο, είδη γραφείου, γραφικός χαρακτήρας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id="{8B13A444-45E3-AD93-1CC8-AEEC1548B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71" y="1349952"/>
            <a:ext cx="5544128" cy="415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4C877B69-8A78-CB37-6FEC-5BFD8C787CB7}"/>
              </a:ext>
            </a:extLst>
          </p:cNvPr>
          <p:cNvSpPr txBox="1">
            <a:spLocks/>
          </p:cNvSpPr>
          <p:nvPr/>
        </p:nvSpPr>
        <p:spPr>
          <a:xfrm>
            <a:off x="667481" y="4158727"/>
            <a:ext cx="3514952" cy="222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θα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απενεργοποιηθεί</a:t>
            </a: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από τον ήχο που θα παραχθεί κατά την κρούση της σφαίρας με το επίπεδο (</a:t>
            </a:r>
            <a:r>
              <a:rPr lang="el-GR" sz="2400" b="1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λήξη της ελεύθερης πτώσης</a:t>
            </a: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7E7D7C0-C92A-C092-702C-AB2C58984B31}"/>
              </a:ext>
            </a:extLst>
          </p:cNvPr>
          <p:cNvSpPr txBox="1">
            <a:spLocks/>
          </p:cNvSpPr>
          <p:nvPr/>
        </p:nvSpPr>
        <p:spPr>
          <a:xfrm>
            <a:off x="667482" y="1047237"/>
            <a:ext cx="2519856" cy="465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πείραμα:</a:t>
            </a:r>
          </a:p>
        </p:txBody>
      </p: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2672BA31-060D-D7D1-8079-1BEA9112F57B}"/>
              </a:ext>
            </a:extLst>
          </p:cNvPr>
          <p:cNvSpPr txBox="1">
            <a:spLocks/>
          </p:cNvSpPr>
          <p:nvPr/>
        </p:nvSpPr>
        <p:spPr>
          <a:xfrm>
            <a:off x="4521539" y="346648"/>
            <a:ext cx="4300243" cy="62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συνέχεια στη δράση……</a:t>
            </a:r>
            <a:endParaRPr lang="el-G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Υπότιτλος 2">
            <a:extLst>
              <a:ext uri="{FF2B5EF4-FFF2-40B4-BE49-F238E27FC236}">
                <a16:creationId xmlns:a16="http://schemas.microsoft.com/office/drawing/2014/main" id="{CA661C7F-9937-114A-58A3-983988710236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35" name="Εικόνα 3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C7AD5E0-AC96-CFAD-1A43-42079B9A3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45" y="147484"/>
            <a:ext cx="899753" cy="899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Εικόνα 3" descr="Εικόνα που περιέχει εργαλείο, εσωτερικός χώρος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5E55D78-E645-3EBB-E579-8FA26FE46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1" y="1739599"/>
            <a:ext cx="3442964" cy="434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 descr="Εικόνα που περιέχει κείμενο, είδη γραφείου, γραφικός χαρακτήρας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id="{8B13A444-45E3-AD93-1CC8-AEEC1548B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2" y="1649172"/>
            <a:ext cx="5917730" cy="443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0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AD3A30-D81C-17E7-52A6-F5808A4DA688}"/>
              </a:ext>
            </a:extLst>
          </p:cNvPr>
          <p:cNvSpPr txBox="1">
            <a:spLocks/>
          </p:cNvSpPr>
          <p:nvPr/>
        </p:nvSpPr>
        <p:spPr>
          <a:xfrm>
            <a:off x="470917" y="276555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5" name="Εικόνα 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E55FCF1-F5A6-BBBE-C8CE-48E899DF1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7" y="1357311"/>
            <a:ext cx="3919538" cy="391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52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AD3A30-D81C-17E7-52A6-F5808A4DA688}"/>
              </a:ext>
            </a:extLst>
          </p:cNvPr>
          <p:cNvSpPr txBox="1">
            <a:spLocks/>
          </p:cNvSpPr>
          <p:nvPr/>
        </p:nvSpPr>
        <p:spPr>
          <a:xfrm>
            <a:off x="470917" y="276555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5" name="Εικόνα 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E55FCF1-F5A6-BBBE-C8CE-48E899DF1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37" y="276555"/>
            <a:ext cx="1508761" cy="150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E4C536C6-8F7F-C657-2FD0-8A93317B3027}"/>
              </a:ext>
            </a:extLst>
          </p:cNvPr>
          <p:cNvCxnSpPr/>
          <p:nvPr/>
        </p:nvCxnSpPr>
        <p:spPr>
          <a:xfrm>
            <a:off x="6447064" y="2697917"/>
            <a:ext cx="169545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4AEF4EB6-D4EF-1EF0-37FF-FF8C242F4E4C}"/>
              </a:ext>
            </a:extLst>
          </p:cNvPr>
          <p:cNvCxnSpPr/>
          <p:nvPr/>
        </p:nvCxnSpPr>
        <p:spPr>
          <a:xfrm>
            <a:off x="6455772" y="4866210"/>
            <a:ext cx="169545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Εικόνα 18" descr="Εικόνα που περιέχει κείμενο, γραμματοσειρά, στιγμιότυπο οθόνη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067CB97-2629-8DBE-5DC2-67A06EB32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8" y="2063923"/>
            <a:ext cx="3385991" cy="1310368"/>
          </a:xfrm>
          <a:prstGeom prst="rect">
            <a:avLst/>
          </a:prstGeom>
        </p:spPr>
      </p:pic>
      <p:pic>
        <p:nvPicPr>
          <p:cNvPr id="27" name="Εικόνα 26" descr="Εικόνα που περιέχει κείμενο, λογότυπο, γραφικά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F4F3080B-3E7F-9CDF-45AD-07D51F842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9" y="4032513"/>
            <a:ext cx="2964255" cy="1667393"/>
          </a:xfrm>
          <a:prstGeom prst="rect">
            <a:avLst/>
          </a:prstGeom>
        </p:spPr>
      </p:pic>
      <p:pic>
        <p:nvPicPr>
          <p:cNvPr id="33" name="Εικόνα 32" descr="Εικόνα που περιέχει μοτίβο, τετράγωνο, συμμετρία, pixel&#10;&#10;Περιγραφή που δημιουργήθηκε αυτόματα">
            <a:extLst>
              <a:ext uri="{FF2B5EF4-FFF2-40B4-BE49-F238E27FC236}">
                <a16:creationId xmlns:a16="http://schemas.microsoft.com/office/drawing/2014/main" id="{ECCE8334-B29A-2BF9-A4B4-A05AB3941E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30" y="1929888"/>
            <a:ext cx="1610371" cy="1578437"/>
          </a:xfrm>
          <a:prstGeom prst="rect">
            <a:avLst/>
          </a:prstGeom>
        </p:spPr>
      </p:pic>
      <p:pic>
        <p:nvPicPr>
          <p:cNvPr id="35" name="Εικόνα 34" descr="Εικόνα που περιέχει μοτίβο, τετράγωνο, pixel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A4C864F-4052-8F2A-3751-29187D03A7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30" y="4067866"/>
            <a:ext cx="1610371" cy="1596685"/>
          </a:xfrm>
          <a:prstGeom prst="rect">
            <a:avLst/>
          </a:prstGeom>
        </p:spPr>
      </p:pic>
      <p:sp>
        <p:nvSpPr>
          <p:cNvPr id="36" name="Υπότιτλος 2">
            <a:extLst>
              <a:ext uri="{FF2B5EF4-FFF2-40B4-BE49-F238E27FC236}">
                <a16:creationId xmlns:a16="http://schemas.microsoft.com/office/drawing/2014/main" id="{0FBCCCCF-DFEE-4F5C-3AD4-9B3BDBDC63D6}"/>
              </a:ext>
            </a:extLst>
          </p:cNvPr>
          <p:cNvSpPr txBox="1">
            <a:spLocks/>
          </p:cNvSpPr>
          <p:nvPr/>
        </p:nvSpPr>
        <p:spPr>
          <a:xfrm>
            <a:off x="2109594" y="966068"/>
            <a:ext cx="7818703" cy="419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Διατίθεται δωρεάν σε ελληνική μετάφραση για Android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iphone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Υπότιτλος 2">
            <a:extLst>
              <a:ext uri="{FF2B5EF4-FFF2-40B4-BE49-F238E27FC236}">
                <a16:creationId xmlns:a16="http://schemas.microsoft.com/office/drawing/2014/main" id="{DC0FB945-67F8-05FA-B26C-D836EB19EAFC}"/>
              </a:ext>
            </a:extLst>
          </p:cNvPr>
          <p:cNvSpPr txBox="1">
            <a:spLocks/>
          </p:cNvSpPr>
          <p:nvPr/>
        </p:nvSpPr>
        <p:spPr>
          <a:xfrm>
            <a:off x="167540" y="3203121"/>
            <a:ext cx="3078308" cy="1000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Μπορείτε να την κατεβάσετε με τη χρήση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των κωδικών QR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εδώ:</a:t>
            </a:r>
          </a:p>
        </p:txBody>
      </p:sp>
    </p:spTree>
    <p:extLst>
      <p:ext uri="{BB962C8B-B14F-4D97-AF65-F5344CB8AC3E}">
        <p14:creationId xmlns:p14="http://schemas.microsoft.com/office/powerpoint/2010/main" val="14538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B7BE14A-DFCF-6ACD-1010-5A2E09C7CA9E}"/>
              </a:ext>
            </a:extLst>
          </p:cNvPr>
          <p:cNvSpPr txBox="1">
            <a:spLocks/>
          </p:cNvSpPr>
          <p:nvPr/>
        </p:nvSpPr>
        <p:spPr>
          <a:xfrm>
            <a:off x="350419" y="869224"/>
            <a:ext cx="3185261" cy="36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πειράματα του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Phyphox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9588F5A-61C4-2C52-87B4-87A493C5EAFC}"/>
              </a:ext>
            </a:extLst>
          </p:cNvPr>
          <p:cNvSpPr txBox="1">
            <a:spLocks/>
          </p:cNvSpPr>
          <p:nvPr/>
        </p:nvSpPr>
        <p:spPr>
          <a:xfrm>
            <a:off x="498753" y="3185705"/>
            <a:ext cx="4195454" cy="646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περιεχόμενο είναι οργανωμένο σε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κατηγορίες πειραμάτων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Εικόνα 8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ABA4264-49C6-0123-9F72-A74EED8085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70" y="639426"/>
            <a:ext cx="2622914" cy="5828698"/>
          </a:xfrm>
          <a:prstGeom prst="rect">
            <a:avLst/>
          </a:prstGeom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7123DBC7-88A6-CEE5-F517-463629F60985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15" name="Εικόνα 1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BA20E5F0-1C72-3D34-6026-36D2037D7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37" y="147484"/>
            <a:ext cx="1508761" cy="150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CC27E54E-77E0-5529-26B0-CCE8790BC157}"/>
              </a:ext>
            </a:extLst>
          </p:cNvPr>
          <p:cNvCxnSpPr>
            <a:cxnSpLocks/>
          </p:cNvCxnSpPr>
          <p:nvPr/>
        </p:nvCxnSpPr>
        <p:spPr>
          <a:xfrm>
            <a:off x="3535680" y="3690694"/>
            <a:ext cx="2890890" cy="6461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D090D37-D7E2-F446-90FF-31E1C66532CC}"/>
              </a:ext>
            </a:extLst>
          </p:cNvPr>
          <p:cNvCxnSpPr>
            <a:cxnSpLocks/>
          </p:cNvCxnSpPr>
          <p:nvPr/>
        </p:nvCxnSpPr>
        <p:spPr>
          <a:xfrm>
            <a:off x="3535680" y="3690694"/>
            <a:ext cx="2861405" cy="12209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0DF8BDFF-4810-92BD-5745-4533BDAD6E08}"/>
              </a:ext>
            </a:extLst>
          </p:cNvPr>
          <p:cNvCxnSpPr>
            <a:cxnSpLocks/>
          </p:cNvCxnSpPr>
          <p:nvPr/>
        </p:nvCxnSpPr>
        <p:spPr>
          <a:xfrm>
            <a:off x="3535680" y="3690694"/>
            <a:ext cx="2861405" cy="18479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B565B-36CD-4A68-BA3D-87E1D47A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B7BE14A-DFCF-6ACD-1010-5A2E09C7CA9E}"/>
              </a:ext>
            </a:extLst>
          </p:cNvPr>
          <p:cNvSpPr txBox="1">
            <a:spLocks/>
          </p:cNvSpPr>
          <p:nvPr/>
        </p:nvSpPr>
        <p:spPr>
          <a:xfrm>
            <a:off x="350419" y="869224"/>
            <a:ext cx="3185261" cy="36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πειράματα του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Phyphox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DB8BEAD0-B7EA-0FC9-274F-FDF07D35264E}"/>
              </a:ext>
            </a:extLst>
          </p:cNvPr>
          <p:cNvSpPr txBox="1">
            <a:spLocks/>
          </p:cNvSpPr>
          <p:nvPr/>
        </p:nvSpPr>
        <p:spPr>
          <a:xfrm>
            <a:off x="409349" y="2684526"/>
            <a:ext cx="4195454" cy="1273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κατηγορία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«Αισθητήρες» 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μπορούμε να πάρουμε κατευθείαν τιμές από τους αισθητήρες του τηλεφώνου μας:</a:t>
            </a:r>
          </a:p>
        </p:txBody>
      </p:sp>
      <p:pic>
        <p:nvPicPr>
          <p:cNvPr id="12" name="Εικόνα 11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A95450E-6E99-146E-255E-B7A97DA92E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50" y="1271834"/>
            <a:ext cx="3956193" cy="436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0F3B2368-9942-9EB7-9C89-31141F3FAD75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15" name="Εικόνα 1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D03F3842-813B-FEAD-5889-7FB5C47D53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37" y="147484"/>
            <a:ext cx="1508761" cy="150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8D75D66D-2A7F-4AF0-E23B-FA016CCB63D3}"/>
              </a:ext>
            </a:extLst>
          </p:cNvPr>
          <p:cNvCxnSpPr>
            <a:cxnSpLocks/>
          </p:cNvCxnSpPr>
          <p:nvPr/>
        </p:nvCxnSpPr>
        <p:spPr>
          <a:xfrm flipV="1">
            <a:off x="4005943" y="2394857"/>
            <a:ext cx="2629988" cy="5050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5C86E5B3-4CB7-0C5D-73F8-BD3C02C10D1B}"/>
              </a:ext>
            </a:extLst>
          </p:cNvPr>
          <p:cNvCxnSpPr>
            <a:cxnSpLocks/>
          </p:cNvCxnSpPr>
          <p:nvPr/>
        </p:nvCxnSpPr>
        <p:spPr>
          <a:xfrm>
            <a:off x="4005943" y="2899954"/>
            <a:ext cx="2734491" cy="3657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50AC2F7F-4F26-9D84-4ECC-46A17618BFE1}"/>
              </a:ext>
            </a:extLst>
          </p:cNvPr>
          <p:cNvCxnSpPr>
            <a:cxnSpLocks/>
          </p:cNvCxnSpPr>
          <p:nvPr/>
        </p:nvCxnSpPr>
        <p:spPr>
          <a:xfrm>
            <a:off x="4005943" y="2899954"/>
            <a:ext cx="2734491" cy="8708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77FA09AB-3967-2272-6811-BF1399F95109}"/>
              </a:ext>
            </a:extLst>
          </p:cNvPr>
          <p:cNvCxnSpPr>
            <a:cxnSpLocks/>
          </p:cNvCxnSpPr>
          <p:nvPr/>
        </p:nvCxnSpPr>
        <p:spPr>
          <a:xfrm>
            <a:off x="4005943" y="2899954"/>
            <a:ext cx="2810807" cy="187234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2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C066AB6-5F75-31A1-ECC1-D43658A33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6" y="1985963"/>
            <a:ext cx="5095278" cy="301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7E7D7C0-C92A-C092-702C-AB2C58984B31}"/>
              </a:ext>
            </a:extLst>
          </p:cNvPr>
          <p:cNvSpPr txBox="1">
            <a:spLocks/>
          </p:cNvSpPr>
          <p:nvPr/>
        </p:nvSpPr>
        <p:spPr>
          <a:xfrm>
            <a:off x="542699" y="3056763"/>
            <a:ext cx="3514952" cy="74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Σήμερα θα εργαστούμε με το 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«Ακουστικό χρονόμετρο»</a:t>
            </a:r>
            <a:endParaRPr lang="el-GR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A69FB06-6DD3-9874-4F2C-2DD9A0EF1369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01D3D981-8DDA-B90B-322E-81A28E235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37" y="147484"/>
            <a:ext cx="1508761" cy="150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B1BA2517-7499-93AC-67AE-B1A9A06E5C3F}"/>
              </a:ext>
            </a:extLst>
          </p:cNvPr>
          <p:cNvCxnSpPr>
            <a:cxnSpLocks/>
          </p:cNvCxnSpPr>
          <p:nvPr/>
        </p:nvCxnSpPr>
        <p:spPr>
          <a:xfrm flipV="1">
            <a:off x="3466011" y="2743200"/>
            <a:ext cx="2487115" cy="7524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1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7E7D7C0-C92A-C092-702C-AB2C58984B31}"/>
              </a:ext>
            </a:extLst>
          </p:cNvPr>
          <p:cNvSpPr txBox="1">
            <a:spLocks/>
          </p:cNvSpPr>
          <p:nvPr/>
        </p:nvSpPr>
        <p:spPr>
          <a:xfrm>
            <a:off x="1230675" y="2412921"/>
            <a:ext cx="3738017" cy="2195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μετρήσουμε το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χρονικό διάστημα</a:t>
            </a:r>
            <a:r>
              <a:rPr lang="el-GR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μεσολαβεί μεταξύ δύο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έντονων ήχων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A69FB06-6DD3-9874-4F2C-2DD9A0EF1369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01D3D981-8DDA-B90B-322E-81A28E235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37" y="147484"/>
            <a:ext cx="1508761" cy="150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Εικόνα 2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5839C8A-3351-0757-2D23-F45398A02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82252"/>
            <a:ext cx="4123889" cy="34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1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7E7D7C0-C92A-C092-702C-AB2C58984B31}"/>
              </a:ext>
            </a:extLst>
          </p:cNvPr>
          <p:cNvSpPr txBox="1">
            <a:spLocks/>
          </p:cNvSpPr>
          <p:nvPr/>
        </p:nvSpPr>
        <p:spPr>
          <a:xfrm>
            <a:off x="682037" y="2055277"/>
            <a:ext cx="3514952" cy="744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πείραμα ξεκινάει με το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play/pause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l-GR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B3CB25A-5F7E-8680-0D7C-6C19D4162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82252"/>
            <a:ext cx="4123889" cy="3436574"/>
          </a:xfrm>
          <a:prstGeom prst="rect">
            <a:avLst/>
          </a:prstGeom>
        </p:spPr>
      </p:pic>
      <p:cxnSp>
        <p:nvCxnSpPr>
          <p:cNvPr id="10" name="Γραμμή σύνδεσης: Γωνιώδης 9">
            <a:extLst>
              <a:ext uri="{FF2B5EF4-FFF2-40B4-BE49-F238E27FC236}">
                <a16:creationId xmlns:a16="http://schemas.microsoft.com/office/drawing/2014/main" id="{D0CD86FC-E518-8C64-E95F-9579B7D32E01}"/>
              </a:ext>
            </a:extLst>
          </p:cNvPr>
          <p:cNvCxnSpPr>
            <a:cxnSpLocks/>
          </p:cNvCxnSpPr>
          <p:nvPr/>
        </p:nvCxnSpPr>
        <p:spPr>
          <a:xfrm flipV="1">
            <a:off x="3217054" y="864361"/>
            <a:ext cx="5937653" cy="1670865"/>
          </a:xfrm>
          <a:prstGeom prst="bentConnector3">
            <a:avLst>
              <a:gd name="adj1" fmla="val 27413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2672BA31-060D-D7D1-8079-1BEA9112F57B}"/>
              </a:ext>
            </a:extLst>
          </p:cNvPr>
          <p:cNvSpPr txBox="1">
            <a:spLocks/>
          </p:cNvSpPr>
          <p:nvPr/>
        </p:nvSpPr>
        <p:spPr>
          <a:xfrm>
            <a:off x="678957" y="3084266"/>
            <a:ext cx="3514952" cy="1283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εδώ ρυθμίζουμε το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κατώφλι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έντασης του ήχου που ενεργοποιεί το χρονόμετρο </a:t>
            </a:r>
          </a:p>
        </p:txBody>
      </p:sp>
      <p:cxnSp>
        <p:nvCxnSpPr>
          <p:cNvPr id="23" name="Γραμμή σύνδεσης: Γωνιώδης 22">
            <a:extLst>
              <a:ext uri="{FF2B5EF4-FFF2-40B4-BE49-F238E27FC236}">
                <a16:creationId xmlns:a16="http://schemas.microsoft.com/office/drawing/2014/main" id="{55F146C0-C605-A4C3-8B7F-9EB21B2E7DF6}"/>
              </a:ext>
            </a:extLst>
          </p:cNvPr>
          <p:cNvCxnSpPr>
            <a:cxnSpLocks/>
          </p:cNvCxnSpPr>
          <p:nvPr/>
        </p:nvCxnSpPr>
        <p:spPr>
          <a:xfrm flipV="1">
            <a:off x="3021874" y="3196046"/>
            <a:ext cx="3526972" cy="8622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832C2011-E346-F4C9-831A-50D081711DB9}"/>
              </a:ext>
            </a:extLst>
          </p:cNvPr>
          <p:cNvSpPr/>
          <p:nvPr/>
        </p:nvSpPr>
        <p:spPr>
          <a:xfrm>
            <a:off x="6548846" y="2995749"/>
            <a:ext cx="3701143" cy="43325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Υπότιτλος 2">
            <a:extLst>
              <a:ext uri="{FF2B5EF4-FFF2-40B4-BE49-F238E27FC236}">
                <a16:creationId xmlns:a16="http://schemas.microsoft.com/office/drawing/2014/main" id="{3D6B9B81-F7E0-863F-C3EF-3EA343445027}"/>
              </a:ext>
            </a:extLst>
          </p:cNvPr>
          <p:cNvSpPr txBox="1">
            <a:spLocks/>
          </p:cNvSpPr>
          <p:nvPr/>
        </p:nvSpPr>
        <p:spPr>
          <a:xfrm>
            <a:off x="678957" y="4764313"/>
            <a:ext cx="4023672" cy="1283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από εδώ ρυθμίζουμε το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ελάχιστο χρονικό διάστημα 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μεταξύ των δύο ήχων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ενεργοποίησης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απενεργοποίησης</a:t>
            </a:r>
            <a:r>
              <a:rPr lang="el-G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χρονομέτρου</a:t>
            </a: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0A25CBAC-A70B-8B91-B7BC-77A8C4EDAD13}"/>
              </a:ext>
            </a:extLst>
          </p:cNvPr>
          <p:cNvSpPr/>
          <p:nvPr/>
        </p:nvSpPr>
        <p:spPr>
          <a:xfrm>
            <a:off x="6536826" y="3472161"/>
            <a:ext cx="3701143" cy="43325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Γραμμή σύνδεσης: Γωνιώδης 29">
            <a:extLst>
              <a:ext uri="{FF2B5EF4-FFF2-40B4-BE49-F238E27FC236}">
                <a16:creationId xmlns:a16="http://schemas.microsoft.com/office/drawing/2014/main" id="{F29B30D3-39E9-828D-3252-02B866378B2F}"/>
              </a:ext>
            </a:extLst>
          </p:cNvPr>
          <p:cNvCxnSpPr>
            <a:cxnSpLocks/>
          </p:cNvCxnSpPr>
          <p:nvPr/>
        </p:nvCxnSpPr>
        <p:spPr>
          <a:xfrm flipV="1">
            <a:off x="4545874" y="3730733"/>
            <a:ext cx="1990952" cy="1677290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8C780D86-7068-BEB6-9C2A-E02FEF9EADCE}"/>
              </a:ext>
            </a:extLst>
          </p:cNvPr>
          <p:cNvSpPr/>
          <p:nvPr/>
        </p:nvSpPr>
        <p:spPr>
          <a:xfrm>
            <a:off x="8934995" y="1985554"/>
            <a:ext cx="478971" cy="43325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Υπότιτλος 2">
            <a:extLst>
              <a:ext uri="{FF2B5EF4-FFF2-40B4-BE49-F238E27FC236}">
                <a16:creationId xmlns:a16="http://schemas.microsoft.com/office/drawing/2014/main" id="{CA661C7F-9937-114A-58A3-983988710236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35" name="Εικόνα 3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C7AD5E0-AC96-CFAD-1A43-42079B9A34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37" y="147484"/>
            <a:ext cx="1508761" cy="150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7" name="Ευθύγραμμο βέλος σύνδεσης 36">
            <a:extLst>
              <a:ext uri="{FF2B5EF4-FFF2-40B4-BE49-F238E27FC236}">
                <a16:creationId xmlns:a16="http://schemas.microsoft.com/office/drawing/2014/main" id="{B9361AAB-4940-8D48-2C42-CBC53B36C981}"/>
              </a:ext>
            </a:extLst>
          </p:cNvPr>
          <p:cNvCxnSpPr>
            <a:cxnSpLocks/>
          </p:cNvCxnSpPr>
          <p:nvPr/>
        </p:nvCxnSpPr>
        <p:spPr>
          <a:xfrm>
            <a:off x="9126585" y="864361"/>
            <a:ext cx="0" cy="10780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7" grpId="0" animBg="1"/>
      <p:bldP spid="28" grpId="0"/>
      <p:bldP spid="2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9776F-1BA4-2FB1-011B-6503B24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7E7D7C0-C92A-C092-702C-AB2C58984B31}"/>
              </a:ext>
            </a:extLst>
          </p:cNvPr>
          <p:cNvSpPr txBox="1">
            <a:spLocks/>
          </p:cNvSpPr>
          <p:nvPr/>
        </p:nvSpPr>
        <p:spPr>
          <a:xfrm>
            <a:off x="667482" y="1047237"/>
            <a:ext cx="2519856" cy="465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πείραμα:</a:t>
            </a:r>
          </a:p>
        </p:txBody>
      </p: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2672BA31-060D-D7D1-8079-1BEA9112F57B}"/>
              </a:ext>
            </a:extLst>
          </p:cNvPr>
          <p:cNvSpPr txBox="1">
            <a:spLocks/>
          </p:cNvSpPr>
          <p:nvPr/>
        </p:nvSpPr>
        <p:spPr>
          <a:xfrm>
            <a:off x="667481" y="1926527"/>
            <a:ext cx="3514952" cy="2163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μετρήσουμε το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χρόνο</a:t>
            </a: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ελεύθερης πτώσης μιας μικρής μεταλλικής σφαίρας για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δύο διαφορετικά και γνωστά ύψη</a:t>
            </a:r>
          </a:p>
        </p:txBody>
      </p:sp>
      <p:sp>
        <p:nvSpPr>
          <p:cNvPr id="28" name="Υπότιτλος 2">
            <a:extLst>
              <a:ext uri="{FF2B5EF4-FFF2-40B4-BE49-F238E27FC236}">
                <a16:creationId xmlns:a16="http://schemas.microsoft.com/office/drawing/2014/main" id="{3D6B9B81-F7E0-863F-C3EF-3EA343445027}"/>
              </a:ext>
            </a:extLst>
          </p:cNvPr>
          <p:cNvSpPr txBox="1">
            <a:spLocks/>
          </p:cNvSpPr>
          <p:nvPr/>
        </p:nvSpPr>
        <p:spPr>
          <a:xfrm>
            <a:off x="650065" y="4588949"/>
            <a:ext cx="4328472" cy="917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θα ελέγξουμε τη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διατήρηση της μηχανικής ενέργειας</a:t>
            </a:r>
          </a:p>
        </p:txBody>
      </p:sp>
      <p:sp>
        <p:nvSpPr>
          <p:cNvPr id="34" name="Υπότιτλος 2">
            <a:extLst>
              <a:ext uri="{FF2B5EF4-FFF2-40B4-BE49-F238E27FC236}">
                <a16:creationId xmlns:a16="http://schemas.microsoft.com/office/drawing/2014/main" id="{CA661C7F-9937-114A-58A3-983988710236}"/>
              </a:ext>
            </a:extLst>
          </p:cNvPr>
          <p:cNvSpPr txBox="1">
            <a:spLocks/>
          </p:cNvSpPr>
          <p:nvPr/>
        </p:nvSpPr>
        <p:spPr>
          <a:xfrm>
            <a:off x="470917" y="147484"/>
            <a:ext cx="3277354" cy="3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200" b="1" dirty="0">
                <a:solidFill>
                  <a:srgbClr val="0000FF"/>
                </a:solidFill>
              </a:rPr>
              <a:t>Η ΕΦΑΡΜΟΓΗ </a:t>
            </a:r>
            <a:r>
              <a:rPr lang="en-US" sz="2200" b="1" dirty="0">
                <a:solidFill>
                  <a:srgbClr val="0000FF"/>
                </a:solidFill>
              </a:rPr>
              <a:t>Phyphox</a:t>
            </a:r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35" name="Εικόνα 34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1C7AD5E0-AC96-CFAD-1A43-42079B9A3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45" y="147484"/>
            <a:ext cx="899753" cy="899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Εικόνα 6" descr="Εικόνα που περιέχει κείμενο, είδη γραφείου, γραφικός χαρακτήρας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id="{8B13A444-45E3-AD93-1CC8-AEEC1548B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37" y="1265423"/>
            <a:ext cx="5947748" cy="446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258D16E-DC99-0D2E-357B-8AE8493B7069}"/>
              </a:ext>
            </a:extLst>
          </p:cNvPr>
          <p:cNvSpPr/>
          <p:nvPr/>
        </p:nvSpPr>
        <p:spPr>
          <a:xfrm>
            <a:off x="7889967" y="4588949"/>
            <a:ext cx="661850" cy="43325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793A6F4D-51A5-06C6-2B66-0F09BB060BBD}"/>
              </a:ext>
            </a:extLst>
          </p:cNvPr>
          <p:cNvCxnSpPr>
            <a:cxnSpLocks/>
          </p:cNvCxnSpPr>
          <p:nvPr/>
        </p:nvCxnSpPr>
        <p:spPr>
          <a:xfrm>
            <a:off x="4182433" y="2737511"/>
            <a:ext cx="3707534" cy="18514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239</Words>
  <Application>Microsoft Office PowerPoint</Application>
  <PresentationFormat>Ευρεία οθόνη</PresentationFormat>
  <Paragraphs>35</Paragraphs>
  <Slides>11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ΦΩΤΟΗΛΕΚΤΡΙΚΟ ΦΑΙΝΟΜΕΝΟ</dc:title>
  <dc:creator>ΚΥΠΡΙΑΝΟΣ ΦΡΑΓΚΑΚΗΣ</dc:creator>
  <cp:lastModifiedBy>ΚΥΠΡΙΑΝΟΣ ΦΡΑΓΚΑΚΗΣ</cp:lastModifiedBy>
  <cp:revision>21</cp:revision>
  <dcterms:created xsi:type="dcterms:W3CDTF">2024-03-02T22:24:24Z</dcterms:created>
  <dcterms:modified xsi:type="dcterms:W3CDTF">2024-04-18T18:08:00Z</dcterms:modified>
</cp:coreProperties>
</file>